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Lst>
  <p:notesMasterIdLst>
    <p:notesMasterId r:id="rId50"/>
  </p:notesMasterIdLst>
  <p:handoutMasterIdLst>
    <p:handoutMasterId r:id="rId51"/>
  </p:handoutMasterIdLst>
  <p:sldIdLst>
    <p:sldId id="523" r:id="rId6"/>
    <p:sldId id="275" r:id="rId7"/>
    <p:sldId id="542" r:id="rId8"/>
    <p:sldId id="524" r:id="rId9"/>
    <p:sldId id="596" r:id="rId10"/>
    <p:sldId id="597" r:id="rId11"/>
    <p:sldId id="525" r:id="rId12"/>
    <p:sldId id="529" r:id="rId13"/>
    <p:sldId id="593" r:id="rId14"/>
    <p:sldId id="590" r:id="rId15"/>
    <p:sldId id="527" r:id="rId16"/>
    <p:sldId id="532" r:id="rId17"/>
    <p:sldId id="594" r:id="rId18"/>
    <p:sldId id="591" r:id="rId19"/>
    <p:sldId id="528" r:id="rId20"/>
    <p:sldId id="538" r:id="rId21"/>
    <p:sldId id="539" r:id="rId22"/>
    <p:sldId id="537" r:id="rId23"/>
    <p:sldId id="543" r:id="rId24"/>
    <p:sldId id="547" r:id="rId25"/>
    <p:sldId id="512" r:id="rId26"/>
    <p:sldId id="549" r:id="rId27"/>
    <p:sldId id="485" r:id="rId28"/>
    <p:sldId id="545" r:id="rId29"/>
    <p:sldId id="552" r:id="rId30"/>
    <p:sldId id="557" r:id="rId31"/>
    <p:sldId id="550" r:id="rId32"/>
    <p:sldId id="516" r:id="rId33"/>
    <p:sldId id="559" r:id="rId34"/>
    <p:sldId id="506" r:id="rId35"/>
    <p:sldId id="546" r:id="rId36"/>
    <p:sldId id="560" r:id="rId37"/>
    <p:sldId id="565" r:id="rId38"/>
    <p:sldId id="564" r:id="rId39"/>
    <p:sldId id="568" r:id="rId40"/>
    <p:sldId id="570" r:id="rId41"/>
    <p:sldId id="571" r:id="rId42"/>
    <p:sldId id="573" r:id="rId43"/>
    <p:sldId id="572" r:id="rId44"/>
    <p:sldId id="574" r:id="rId45"/>
    <p:sldId id="589" r:id="rId46"/>
    <p:sldId id="595" r:id="rId47"/>
    <p:sldId id="508" r:id="rId48"/>
    <p:sldId id="264" r:id="rId49"/>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Meredith L Gillum (CENSUS/GEO FED)" initials="MLG(F" lastIdx="117" clrIdx="0">
    <p:extLst>
      <p:ext uri="{19B8F6BF-5375-455C-9EA6-DF929625EA0E}">
        <p15:presenceInfo xmlns:p15="http://schemas.microsoft.com/office/powerpoint/2012/main" userId="S-1-5-21-2418650581-3053253586-2785318765-32911" providerId="AD"/>
      </p:ext>
    </p:extLst>
  </p:cmAuthor>
  <p:cmAuthor id="3" name="James Crisp (CENSUS/GEO FED)" initials="JC(F" lastIdx="14" clrIdx="1">
    <p:extLst>
      <p:ext uri="{19B8F6BF-5375-455C-9EA6-DF929625EA0E}">
        <p15:presenceInfo xmlns:p15="http://schemas.microsoft.com/office/powerpoint/2012/main" userId="S-1-5-21-2418650581-3053253586-2785318765-2418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49" autoAdjust="0"/>
    <p:restoredTop sz="57920" autoAdjust="0"/>
  </p:normalViewPr>
  <p:slideViewPr>
    <p:cSldViewPr>
      <p:cViewPr varScale="1">
        <p:scale>
          <a:sx n="34" d="100"/>
          <a:sy n="34" d="100"/>
        </p:scale>
        <p:origin x="1278" y="60"/>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82" d="100"/>
          <a:sy n="82" d="100"/>
        </p:scale>
        <p:origin x="1536"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dirty="0"/>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dirty="0"/>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dirty="0"/>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dirty="0"/>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dirty="0"/>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to the 2020 Census LUCA Training that covers acceptable updates for digital address list and digital map participants.  This presentation provides instructions and examples for making proper updates to both the digital address and digital map materials.</a:t>
            </a: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693343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After</a:t>
            </a:r>
            <a:r>
              <a:rPr lang="en-US" sz="1200" kern="1200" baseline="0" dirty="0" smtClean="0">
                <a:solidFill>
                  <a:schemeClr val="tx1"/>
                </a:solidFill>
                <a:effectLst/>
                <a:latin typeface="+mn-lt"/>
                <a:ea typeface="+mn-ea"/>
                <a:cs typeface="+mn-cs"/>
              </a:rPr>
              <a:t> properly importing the .csv into Microsoft Excel or other spreadsheet/database software, the 24-field address list appears similar to this example.  It is important to mention this data is fictitious.  It does not include any Title 13 information.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10</a:t>
            </a:fld>
            <a:endParaRPr lang="en-US" dirty="0"/>
          </a:p>
        </p:txBody>
      </p:sp>
    </p:spTree>
    <p:extLst>
      <p:ext uri="{BB962C8B-B14F-4D97-AF65-F5344CB8AC3E}">
        <p14:creationId xmlns:p14="http://schemas.microsoft.com/office/powerpoint/2010/main" val="2007270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section of the presentation highlights the non Title 13 Address Count List.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11</a:t>
            </a:fld>
            <a:endParaRPr lang="en-US" dirty="0"/>
          </a:p>
        </p:txBody>
      </p:sp>
    </p:spTree>
    <p:extLst>
      <p:ext uri="{BB962C8B-B14F-4D97-AF65-F5344CB8AC3E}">
        <p14:creationId xmlns:p14="http://schemas.microsoft.com/office/powerpoint/2010/main" val="274800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smtClean="0"/>
              <a:t>The Address Count List </a:t>
            </a:r>
            <a:r>
              <a:rPr lang="en-US" dirty="0" smtClean="0"/>
              <a:t>contains the number of housing unit and group quarters addresses on the census address list for each census block within your jurisdiction.  It is not</a:t>
            </a:r>
            <a:r>
              <a:rPr lang="en-US" baseline="0" dirty="0" smtClean="0"/>
              <a:t> Title 13 material.</a:t>
            </a:r>
            <a:endParaRPr lang="en-US" dirty="0" smtClean="0"/>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Developed as an early tool for LUCA preparation and for use with Geographic Update Partnership Software (GUPS), digital participants may use it for reference purposes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only. The address count list can identify inconsistencies between the Census Bureau’s housing units and/or group quarters address counts and your housing unit and/or group quarters address counts</a:t>
            </a:r>
            <a:r>
              <a:rPr lang="en-US" dirty="0" smtClean="0"/>
              <a:t>. </a:t>
            </a:r>
            <a:endParaRPr lang="en-US" sz="1200" kern="1200" dirty="0" smtClean="0">
              <a:solidFill>
                <a:schemeClr val="tx1"/>
              </a:solidFill>
              <a:effectLst/>
              <a:latin typeface="+mn-lt"/>
              <a:ea typeface="+mn-ea"/>
              <a:cs typeface="+mn-cs"/>
            </a:endParaRPr>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Like the Address List, the Address Count List is a comma delimited text file (.csv). I</a:t>
            </a:r>
            <a:r>
              <a:rPr lang="en-US" baseline="0" dirty="0" smtClean="0"/>
              <a:t>t is critical to follow the procedures that discuss “importing” the .csv rather than simply opening by using the File-Open method or double-clicking the file.</a:t>
            </a:r>
            <a:endParaRPr lang="en-US" dirty="0" smtClean="0"/>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Address Count List contains 13 fields of information, with a maximum of 140 characters per record. The first row, or header row, of the address list file displays the field names for each data column in the file. The last row of the file is a Total</a:t>
            </a:r>
            <a:r>
              <a:rPr lang="en-US" baseline="0" dirty="0" smtClean="0"/>
              <a:t> row that sums all of the housing units and group quarters block counts for the jurisdiction.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last important point to make regarding the Address Count List is to mention that for state and county participants their Address Count List includes an “unable to geocode” tally on the next to last line of the file. This row summarizes the </a:t>
            </a:r>
            <a:r>
              <a:rPr lang="en-US" baseline="0" dirty="0" err="1" smtClean="0"/>
              <a:t>ungeocoded</a:t>
            </a:r>
            <a:r>
              <a:rPr lang="en-US" baseline="0" dirty="0" smtClean="0"/>
              <a:t> address records, by housing unit and group quarters, included in the Address List</a:t>
            </a:r>
            <a:r>
              <a:rPr lang="en-US" sz="1200" kern="1200" dirty="0" smtClean="0">
                <a:solidFill>
                  <a:schemeClr val="tx1"/>
                </a:solidFill>
                <a:effectLst/>
                <a:latin typeface="+mn-lt"/>
                <a:ea typeface="+mn-ea"/>
                <a:cs typeface="+mn-cs"/>
              </a:rPr>
              <a:t>.</a:t>
            </a:r>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12</a:t>
            </a:fld>
            <a:endParaRPr lang="en-US" dirty="0"/>
          </a:p>
        </p:txBody>
      </p:sp>
    </p:spTree>
    <p:extLst>
      <p:ext uri="{BB962C8B-B14F-4D97-AF65-F5344CB8AC3E}">
        <p14:creationId xmlns:p14="http://schemas.microsoft.com/office/powerpoint/2010/main" val="1900209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slide illustrates a portion of Table 4 from the Respondent Guide. It depicts the record layout of the 2020 LUCA digital address count list. As mentioned on the previous slide, there are 13 fields of information. Participants can review the Respondent Guide for a complete, clearer visual of the Address Count List record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first five fields are the census geographic codes for state, county, tract and block, with the fifth field being a concatenation of the previous four fields to form the 15-character GEOID field.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Original Count of Census HUs, the Current Count of Census HUs, and the Difference of HUs columns contain the same number of addresses. Likewise, the Original Count of Census GQs, the Current Count of Census GQs, and the Difference of Census GQs columns contain the same number. The Local Count of HUs and Local Count of GQs contain zeros.</a:t>
            </a:r>
          </a:p>
          <a:p>
            <a:r>
              <a:rPr lang="en-US" sz="1200" kern="1200" dirty="0" smtClean="0">
                <a:solidFill>
                  <a:schemeClr val="tx1"/>
                </a:solidFill>
                <a:effectLst/>
                <a:latin typeface="+mn-lt"/>
                <a:ea typeface="+mn-ea"/>
                <a:cs typeface="+mn-cs"/>
              </a:rPr>
              <a:t>The six “current”, “local” and “difference” fields for both housing units and group quarters are used with the Geographic Update Partnership Software, known as GUPS, and can be ignored if participants are not using GUPS to review the LUCA materials</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3804470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After</a:t>
            </a:r>
            <a:r>
              <a:rPr lang="en-US" sz="1200" kern="1200" baseline="0" dirty="0" smtClean="0">
                <a:solidFill>
                  <a:schemeClr val="tx1"/>
                </a:solidFill>
                <a:effectLst/>
                <a:latin typeface="+mn-lt"/>
                <a:ea typeface="+mn-ea"/>
                <a:cs typeface="+mn-cs"/>
              </a:rPr>
              <a:t> properly importing the .csv into Excel, the address count list appears similar to this example.</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14</a:t>
            </a:fld>
            <a:endParaRPr lang="en-US" dirty="0"/>
          </a:p>
        </p:txBody>
      </p:sp>
    </p:spTree>
    <p:extLst>
      <p:ext uri="{BB962C8B-B14F-4D97-AF65-F5344CB8AC3E}">
        <p14:creationId xmlns:p14="http://schemas.microsoft.com/office/powerpoint/2010/main" val="297696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section of the presentation highlights the non Title 13 TIGER Partnership shapefiles</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15</a:t>
            </a:fld>
            <a:endParaRPr lang="en-US" dirty="0"/>
          </a:p>
        </p:txBody>
      </p:sp>
    </p:spTree>
    <p:extLst>
      <p:ext uri="{BB962C8B-B14F-4D97-AF65-F5344CB8AC3E}">
        <p14:creationId xmlns:p14="http://schemas.microsoft.com/office/powerpoint/2010/main" val="2184200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digital maps provided by the Census Bureau in support of the 2020 LUCA operation are the TIGER Partnership shapefiles. The Census Bureau’s MAF/TIGER System is the source for these shapefiles.  Shapefiles require the use of a geographic information system (GIS).</a:t>
            </a: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Census Bureau provides county-based shapefile layers </a:t>
            </a:r>
            <a:r>
              <a:rPr lang="en-US" baseline="0" dirty="0" smtClean="0"/>
              <a:t>regardless of whether or not the entity is a tribal nation, state, county, or incorporated place participant.</a:t>
            </a:r>
            <a:r>
              <a:rPr lang="en-US" dirty="0" smtClean="0"/>
              <a:t> </a:t>
            </a:r>
            <a:r>
              <a:rPr lang="en-US" sz="1200" kern="1200" baseline="0" dirty="0" smtClean="0">
                <a:solidFill>
                  <a:schemeClr val="tx1"/>
                </a:solidFill>
                <a:effectLst/>
                <a:latin typeface="+mn-lt"/>
                <a:ea typeface="+mn-ea"/>
                <a:cs typeface="+mn-cs"/>
              </a:rPr>
              <a:t>This means tribal participants receive county shapefiles that cover the extent of their reservation and off-reservations trust lands. State participants receive county shapefiles for the counties they wish to review and update. </a:t>
            </a:r>
            <a:r>
              <a:rPr lang="en-US" sz="1200" kern="1200" dirty="0" smtClean="0">
                <a:solidFill>
                  <a:schemeClr val="tx1"/>
                </a:solidFill>
                <a:effectLst/>
                <a:latin typeface="+mn-lt"/>
                <a:ea typeface="+mn-ea"/>
                <a:cs typeface="+mn-cs"/>
              </a:rPr>
              <a:t>Likewise, the incorporated place participants receive county shapefiles for each county within which their jurisdiction falls. </a:t>
            </a:r>
            <a:r>
              <a:rPr lang="en-US" sz="1200" kern="1200" baseline="0" dirty="0" smtClean="0">
                <a:solidFill>
                  <a:schemeClr val="tx1"/>
                </a:solidFill>
                <a:effectLst/>
                <a:latin typeface="+mn-lt"/>
                <a:ea typeface="+mn-ea"/>
                <a:cs typeface="+mn-cs"/>
              </a:rPr>
              <a:t>The Census Bureau also includes state level shapefiles for reference and query purposes.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TIGER Partnership</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shapefiles do not contain structure points (map spots), so they are not Title 13 material.  Digital/Digital</a:t>
            </a:r>
            <a:r>
              <a:rPr lang="en-US" sz="1200" kern="1200" baseline="0" dirty="0" smtClean="0">
                <a:solidFill>
                  <a:schemeClr val="tx1"/>
                </a:solidFill>
                <a:effectLst/>
                <a:latin typeface="+mn-lt"/>
                <a:ea typeface="+mn-ea"/>
                <a:cs typeface="+mn-cs"/>
              </a:rPr>
              <a:t> participants can generate s</a:t>
            </a:r>
            <a:r>
              <a:rPr lang="en-US" sz="1200" kern="1200" dirty="0" smtClean="0">
                <a:solidFill>
                  <a:schemeClr val="tx1"/>
                </a:solidFill>
                <a:effectLst/>
                <a:latin typeface="+mn-lt"/>
                <a:ea typeface="+mn-ea"/>
                <a:cs typeface="+mn-cs"/>
              </a:rPr>
              <a:t>tructure</a:t>
            </a:r>
            <a:r>
              <a:rPr lang="en-US" sz="1200" kern="1200" baseline="0" dirty="0" smtClean="0">
                <a:solidFill>
                  <a:schemeClr val="tx1"/>
                </a:solidFill>
                <a:effectLst/>
                <a:latin typeface="+mn-lt"/>
                <a:ea typeface="+mn-ea"/>
                <a:cs typeface="+mn-cs"/>
              </a:rPr>
              <a:t> points using GIS from the latitude and longitude coordinates in the census address list. </a:t>
            </a:r>
            <a:r>
              <a:rPr lang="en-US" sz="1200" kern="1200" dirty="0" smtClean="0">
                <a:solidFill>
                  <a:schemeClr val="tx1"/>
                </a:solidFill>
                <a:effectLst/>
                <a:latin typeface="+mn-lt"/>
                <a:ea typeface="+mn-ea"/>
                <a:cs typeface="+mn-cs"/>
              </a:rPr>
              <a:t>Upon creation, Title 13 protection is required. Participants may choose to use their local sources to generate residential address coordinate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Refer to the Respondent Guide for instructions on this task using ArcGIS.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For 2020 LUCA, the Census Bureau intends to use the same vintage of blocks, 2010 blocks, for the feedback materials as with the initial materials.  This decision helps with comparability of geography during the feedback phase in 2019.</a:t>
            </a:r>
            <a:r>
              <a:rPr lang="en-US" i="1" dirty="0" smtClean="0"/>
              <a:t> </a:t>
            </a:r>
          </a:p>
        </p:txBody>
      </p:sp>
      <p:sp>
        <p:nvSpPr>
          <p:cNvPr id="4" name="Slide Number Placeholder 3"/>
          <p:cNvSpPr>
            <a:spLocks noGrp="1"/>
          </p:cNvSpPr>
          <p:nvPr>
            <p:ph type="sldNum" sz="quarter" idx="10"/>
          </p:nvPr>
        </p:nvSpPr>
        <p:spPr/>
        <p:txBody>
          <a:bodyPr/>
          <a:lstStyle/>
          <a:p>
            <a:fld id="{603B9073-4934-4A18-B03D-7FA2DABDE591}" type="slidenum">
              <a:rPr lang="en-US" smtClean="0"/>
              <a:t>16</a:t>
            </a:fld>
            <a:endParaRPr lang="en-US" dirty="0"/>
          </a:p>
        </p:txBody>
      </p:sp>
    </p:spTree>
    <p:extLst>
      <p:ext uri="{BB962C8B-B14F-4D97-AF65-F5344CB8AC3E}">
        <p14:creationId xmlns:p14="http://schemas.microsoft.com/office/powerpoint/2010/main" val="1453801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It is very important to note that LUCA is an address focused operation, and address list review its priority; however, some address list updates may require map updates, e.g., missing addresses from the address list may mean a missing road feature in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allow participants to submit feature updates electronically if they follow Census Bureau requirements. In order to submit digital feature information, participants must have a GIS capable of importing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editing the features, and exporting layers back into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format.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All linear features in the MAF/TIGER System are contained in the </a:t>
            </a:r>
            <a:r>
              <a:rPr lang="en-US" sz="1200" u="sng" kern="1200" dirty="0" smtClean="0">
                <a:solidFill>
                  <a:schemeClr val="tx1"/>
                </a:solidFill>
                <a:effectLst/>
                <a:latin typeface="+mn-lt"/>
                <a:ea typeface="+mn-ea"/>
                <a:cs typeface="+mn-cs"/>
              </a:rPr>
              <a:t>edges </a:t>
            </a:r>
            <a:r>
              <a:rPr lang="en-US" sz="1200" u="sng"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LUCA participants use the </a:t>
            </a:r>
            <a:r>
              <a:rPr lang="en-US" sz="1200" u="sng" kern="1200" dirty="0" smtClean="0">
                <a:solidFill>
                  <a:schemeClr val="tx1"/>
                </a:solidFill>
                <a:effectLst/>
                <a:latin typeface="+mn-lt"/>
                <a:ea typeface="+mn-ea"/>
                <a:cs typeface="+mn-cs"/>
              </a:rPr>
              <a:t>edges </a:t>
            </a:r>
            <a:r>
              <a:rPr lang="en-US" sz="1200" u="sng" kern="1200" dirty="0" err="1" smtClean="0">
                <a:solidFill>
                  <a:schemeClr val="tx1"/>
                </a:solidFill>
                <a:effectLst/>
                <a:latin typeface="+mn-lt"/>
                <a:ea typeface="+mn-ea"/>
                <a:cs typeface="+mn-cs"/>
              </a:rPr>
              <a:t>shapefile</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add lines, delete lines, or change linear feature attributes for the </a:t>
            </a:r>
            <a:r>
              <a:rPr lang="en-US" sz="1200" u="sng" kern="1200" dirty="0" smtClean="0">
                <a:solidFill>
                  <a:schemeClr val="tx1"/>
                </a:solidFill>
                <a:effectLst/>
                <a:latin typeface="+mn-lt"/>
                <a:ea typeface="+mn-ea"/>
                <a:cs typeface="+mn-cs"/>
              </a:rPr>
              <a:t>road features</a:t>
            </a:r>
            <a:r>
              <a:rPr lang="en-US" sz="1200" kern="1200" dirty="0" smtClean="0">
                <a:solidFill>
                  <a:schemeClr val="tx1"/>
                </a:solidFill>
                <a:effectLst/>
                <a:latin typeface="+mn-lt"/>
                <a:ea typeface="+mn-ea"/>
                <a:cs typeface="+mn-cs"/>
              </a:rPr>
              <a:t> impacted by an address list update. The Census Bureau does not expect, and will not process, updates to the </a:t>
            </a:r>
            <a:r>
              <a:rPr lang="en-US" sz="1200" u="sng" kern="1200" dirty="0" smtClean="0">
                <a:solidFill>
                  <a:schemeClr val="tx1"/>
                </a:solidFill>
                <a:effectLst/>
                <a:latin typeface="+mn-lt"/>
                <a:ea typeface="+mn-ea"/>
                <a:cs typeface="+mn-cs"/>
              </a:rPr>
              <a:t>edges </a:t>
            </a:r>
            <a:r>
              <a:rPr lang="en-US" sz="1200" u="sng" kern="1200" dirty="0" err="1" smtClean="0">
                <a:solidFill>
                  <a:schemeClr val="tx1"/>
                </a:solidFill>
                <a:effectLst/>
                <a:latin typeface="+mn-lt"/>
                <a:ea typeface="+mn-ea"/>
                <a:cs typeface="+mn-cs"/>
              </a:rPr>
              <a:t>shapefile</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features other than roads. Participants use the tabblock2010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 geocoding addresses for inclusion or update to the address list.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details on the contents of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review Chapter 5 of your Respondent Guide and the “</a:t>
            </a:r>
            <a:r>
              <a:rPr lang="en-US" sz="1200" i="1" kern="1200" dirty="0" smtClean="0">
                <a:solidFill>
                  <a:schemeClr val="tx1"/>
                </a:solidFill>
                <a:effectLst/>
                <a:latin typeface="+mn-lt"/>
                <a:ea typeface="+mn-ea"/>
                <a:cs typeface="+mn-cs"/>
              </a:rPr>
              <a:t>readmefirst6.txt</a:t>
            </a:r>
            <a:r>
              <a:rPr lang="en-US" sz="1200" kern="1200" dirty="0" smtClean="0">
                <a:solidFill>
                  <a:schemeClr val="tx1"/>
                </a:solidFill>
                <a:effectLst/>
                <a:latin typeface="+mn-lt"/>
                <a:ea typeface="+mn-ea"/>
                <a:cs typeface="+mn-cs"/>
              </a:rPr>
              <a:t>” file that is included on the DVD containing your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17</a:t>
            </a:fld>
            <a:endParaRPr lang="en-US" dirty="0"/>
          </a:p>
        </p:txBody>
      </p:sp>
    </p:spTree>
    <p:extLst>
      <p:ext uri="{BB962C8B-B14F-4D97-AF65-F5344CB8AC3E}">
        <p14:creationId xmlns:p14="http://schemas.microsoft.com/office/powerpoint/2010/main" val="3014331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We are entering</a:t>
            </a:r>
            <a:r>
              <a:rPr lang="en-US" baseline="0" dirty="0" smtClean="0"/>
              <a:t> the section of the presentation that deals with specific examples for updating the LUCA materials.  Please remember, </a:t>
            </a:r>
            <a:r>
              <a:rPr lang="en-US" dirty="0" smtClean="0"/>
              <a:t>LUCA</a:t>
            </a:r>
            <a:r>
              <a:rPr lang="en-US" baseline="0" dirty="0" smtClean="0"/>
              <a:t> is an address-focused operation.  Some map updates intertwine with some of the examples, but the focus of this section of the presentation details permissible actions that can occur to the address list.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are five </a:t>
            </a:r>
            <a:r>
              <a:rPr lang="en-US" dirty="0" smtClean="0"/>
              <a:t>acceptable action codes used to edit the census</a:t>
            </a:r>
            <a:r>
              <a:rPr lang="en-US" baseline="0" dirty="0" smtClean="0"/>
              <a:t> address list, A, C, D, J, and N. Participants enter the action codes into the ACTION field. All five action codes may be used with city style addresses (e.g., 1000 Main St), non-city style addresses (e.g., RR 3 Box 34) and ungeocoded addresses. There are three acceptable change type codes used to edit the edges shapefile, AL, DL, and CA.  Each updated road feature in the edges shapefile must contain one of the change type codes in the CHNG_TYPE field.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the training examples, city style addresses are the focus, but an example of a non-city style address is included within the A action code section. As work begins on address list updates, the Census Bureau encourages participants to save their work often to preserve changes.  Saving often ensures work is not lost.  Keeping an original in a secure location also ensures the recreation of updates if something necessary.  Lastly, please use caution when re-sorting the address list.  Capture all 24 fields within the </a:t>
            </a:r>
            <a:r>
              <a:rPr lang="en-US" sz="1200" kern="1200" dirty="0" smtClean="0">
                <a:solidFill>
                  <a:schemeClr val="tx1"/>
                </a:solidFill>
                <a:effectLst/>
                <a:latin typeface="+mn-lt"/>
                <a:ea typeface="+mn-ea"/>
                <a:cs typeface="+mn-cs"/>
              </a:rPr>
              <a:t>Address List </a:t>
            </a:r>
            <a:r>
              <a:rPr lang="en-US" sz="1200" kern="1200" dirty="0" smtClean="0">
                <a:solidFill>
                  <a:schemeClr val="tx1"/>
                </a:solidFill>
                <a:effectLst/>
                <a:latin typeface="+mn-lt"/>
                <a:ea typeface="+mn-ea"/>
                <a:cs typeface="+mn-cs"/>
              </a:rPr>
              <a:t>before re-sorting the list.  Accidentally not capturing all of the fields during a sort action will jumble the records, thereby corrupting the information.</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18</a:t>
            </a:fld>
            <a:endParaRPr lang="en-US" dirty="0"/>
          </a:p>
        </p:txBody>
      </p:sp>
    </p:spTree>
    <p:extLst>
      <p:ext uri="{BB962C8B-B14F-4D97-AF65-F5344CB8AC3E}">
        <p14:creationId xmlns:p14="http://schemas.microsoft.com/office/powerpoint/2010/main" val="4026856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Participants</a:t>
            </a:r>
            <a:r>
              <a:rPr lang="en-US" sz="1200" b="0" kern="1200" baseline="0" dirty="0" smtClean="0">
                <a:solidFill>
                  <a:schemeClr val="tx1"/>
                </a:solidFill>
                <a:effectLst/>
                <a:latin typeface="+mn-lt"/>
                <a:ea typeface="+mn-ea"/>
                <a:cs typeface="+mn-cs"/>
              </a:rPr>
              <a:t> use t</a:t>
            </a:r>
            <a:r>
              <a:rPr lang="en-US" sz="1200" b="0" kern="1200" dirty="0" smtClean="0">
                <a:solidFill>
                  <a:schemeClr val="tx1"/>
                </a:solidFill>
                <a:effectLst/>
                <a:latin typeface="+mn-lt"/>
                <a:ea typeface="+mn-ea"/>
                <a:cs typeface="+mn-cs"/>
              </a:rPr>
              <a:t>he “A” action code to add residential addresses that are new or missing from address list. The</a:t>
            </a:r>
            <a:r>
              <a:rPr lang="en-US" sz="1200" b="0" kern="1200" baseline="0" dirty="0" smtClean="0">
                <a:solidFill>
                  <a:schemeClr val="tx1"/>
                </a:solidFill>
                <a:effectLst/>
                <a:latin typeface="+mn-lt"/>
                <a:ea typeface="+mn-ea"/>
                <a:cs typeface="+mn-cs"/>
              </a:rPr>
              <a:t> “A” action code</a:t>
            </a:r>
            <a:r>
              <a:rPr lang="en-US" sz="1200" b="0" kern="1200" dirty="0" smtClean="0">
                <a:solidFill>
                  <a:schemeClr val="tx1"/>
                </a:solidFill>
                <a:effectLst/>
                <a:latin typeface="+mn-lt"/>
                <a:ea typeface="+mn-ea"/>
                <a:cs typeface="+mn-cs"/>
              </a:rPr>
              <a:t> updates may result in updates to the edges shapefile</a:t>
            </a:r>
            <a:r>
              <a:rPr lang="en-US" sz="1200" b="0" kern="1200" baseline="0" dirty="0" smtClean="0">
                <a:solidFill>
                  <a:schemeClr val="tx1"/>
                </a:solidFill>
                <a:effectLst/>
                <a:latin typeface="+mn-lt"/>
                <a:ea typeface="+mn-ea"/>
                <a:cs typeface="+mn-cs"/>
              </a:rPr>
              <a:t>, usually the “AL” change type.</a:t>
            </a:r>
            <a:endParaRPr lang="en-US" b="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19</a:t>
            </a:fld>
            <a:endParaRPr lang="en-US" dirty="0"/>
          </a:p>
        </p:txBody>
      </p:sp>
    </p:spTree>
    <p:extLst>
      <p:ext uri="{BB962C8B-B14F-4D97-AF65-F5344CB8AC3E}">
        <p14:creationId xmlns:p14="http://schemas.microsoft.com/office/powerpoint/2010/main" val="274345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presentation identifies the intended audience for this presentation.  It discusses Title 13 U.S.C. and provides a materials refresher to reintroduce the specific materials for this product preference.  It defines acceptable updates, provides several examples of each, and a summary of the process.  It reinforces the ways to receive support and assistance during the LUCA operation and mentions ways to stay connected to the U.S. Census Bureau through several social media sources as well as Census Bureau subscriptions.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more detailed information and instruction, refer to the Respondent Guide that accompanies the materials.</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a:t>
            </a:fld>
            <a:endParaRPr lang="en-US" dirty="0"/>
          </a:p>
        </p:txBody>
      </p:sp>
    </p:spTree>
    <p:extLst>
      <p:ext uri="{BB962C8B-B14F-4D97-AF65-F5344CB8AC3E}">
        <p14:creationId xmlns:p14="http://schemas.microsoft.com/office/powerpoint/2010/main" val="2456223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During a participant’s review, they may find addresses missing from the census address list located on streets that are partially or entirely missing from the maps.  For this example, a participant discovers addresses along Crystal Avenue, a new street, are missing from the address list. The example depicts adding the addresses to the address list and the road feature to the edges shapefile. This screen is the Excel view for adding the 14 new records on to the address list.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all of the upcoming address list examples, the bold field headings on the slide indicate required information, while the other highlighted fields represent optional/if known information.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create/insert a new record/row. </a:t>
            </a:r>
          </a:p>
          <a:p>
            <a:r>
              <a:rPr lang="en-US" sz="1200" kern="1200" dirty="0" smtClean="0">
                <a:solidFill>
                  <a:schemeClr val="tx1"/>
                </a:solidFill>
                <a:effectLst/>
                <a:latin typeface="+mn-lt"/>
                <a:ea typeface="+mn-ea"/>
                <a:cs typeface="+mn-cs"/>
              </a:rPr>
              <a:t>Copy the </a:t>
            </a:r>
            <a:r>
              <a:rPr lang="en-US" sz="1200" b="1" kern="1200" dirty="0" smtClean="0">
                <a:solidFill>
                  <a:schemeClr val="tx1"/>
                </a:solidFill>
                <a:effectLst/>
                <a:latin typeface="+mn-lt"/>
                <a:ea typeface="+mn-ea"/>
                <a:cs typeface="+mn-cs"/>
              </a:rPr>
              <a:t>ENTITY </a:t>
            </a:r>
            <a:r>
              <a:rPr lang="en-US" sz="1200" kern="1200" dirty="0" smtClean="0">
                <a:solidFill>
                  <a:schemeClr val="tx1"/>
                </a:solidFill>
                <a:effectLst/>
                <a:latin typeface="+mn-lt"/>
                <a:ea typeface="+mn-ea"/>
                <a:cs typeface="+mn-cs"/>
              </a:rPr>
              <a:t>code from an existing record in the address list.</a:t>
            </a:r>
          </a:p>
          <a:p>
            <a:r>
              <a:rPr lang="en-US" sz="1200" kern="1200" dirty="0" smtClean="0">
                <a:solidFill>
                  <a:schemeClr val="tx1"/>
                </a:solidFill>
                <a:effectLst/>
                <a:latin typeface="+mn-lt"/>
                <a:ea typeface="+mn-ea"/>
                <a:cs typeface="+mn-cs"/>
              </a:rPr>
              <a:t>Enter an “</a:t>
            </a:r>
            <a:r>
              <a:rPr lang="en-US" sz="1200" b="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 </a:t>
            </a:r>
            <a:r>
              <a:rPr lang="en-US" sz="1200" kern="1200" dirty="0" smtClean="0">
                <a:solidFill>
                  <a:schemeClr val="tx1"/>
                </a:solidFill>
                <a:effectLst/>
                <a:latin typeface="+mn-lt"/>
                <a:ea typeface="+mn-ea"/>
                <a:cs typeface="+mn-cs"/>
              </a:rPr>
              <a:t>field.</a:t>
            </a:r>
          </a:p>
          <a:p>
            <a:r>
              <a:rPr lang="en-US" sz="1200" kern="1200" dirty="0" smtClean="0">
                <a:solidFill>
                  <a:schemeClr val="tx1"/>
                </a:solidFill>
                <a:effectLst/>
                <a:latin typeface="+mn-lt"/>
                <a:ea typeface="+mn-ea"/>
                <a:cs typeface="+mn-cs"/>
              </a:rPr>
              <a:t>Enter/Copy the required geocode information in the appropriate fields for each new address: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State Code in the </a:t>
            </a:r>
            <a:r>
              <a:rPr lang="en-US" sz="1200" b="1" kern="1200" dirty="0" smtClean="0">
                <a:solidFill>
                  <a:schemeClr val="tx1"/>
                </a:solidFill>
                <a:effectLst/>
                <a:latin typeface="+mn-lt"/>
                <a:ea typeface="+mn-ea"/>
                <a:cs typeface="+mn-cs"/>
              </a:rPr>
              <a:t>STATEFP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(51)</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County Code in the </a:t>
            </a:r>
            <a:r>
              <a:rPr lang="en-US" sz="1200" b="1" kern="1200" dirty="0" smtClean="0">
                <a:solidFill>
                  <a:schemeClr val="tx1"/>
                </a:solidFill>
                <a:effectLst/>
                <a:latin typeface="+mn-lt"/>
                <a:ea typeface="+mn-ea"/>
                <a:cs typeface="+mn-cs"/>
              </a:rPr>
              <a:t>COUNTYFP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(610)</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Census Tract Number in the </a:t>
            </a:r>
            <a:r>
              <a:rPr lang="en-US" sz="1200" b="1" kern="1200" dirty="0" smtClean="0">
                <a:solidFill>
                  <a:schemeClr val="tx1"/>
                </a:solidFill>
                <a:effectLst/>
                <a:latin typeface="+mn-lt"/>
                <a:ea typeface="+mn-ea"/>
                <a:cs typeface="+mn-cs"/>
              </a:rPr>
              <a:t>TRACT</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(5002.00)</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Census Block Number in the </a:t>
            </a:r>
            <a:r>
              <a:rPr lang="en-US" sz="1200" b="1" kern="1200" dirty="0" smtClean="0">
                <a:solidFill>
                  <a:schemeClr val="tx1"/>
                </a:solidFill>
                <a:effectLst/>
                <a:latin typeface="+mn-lt"/>
                <a:ea typeface="+mn-ea"/>
                <a:cs typeface="+mn-cs"/>
              </a:rPr>
              <a:t>BLOCK</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(1014)</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the complete house number in the </a:t>
            </a:r>
            <a:r>
              <a:rPr lang="en-US" sz="1200" b="1" kern="1200" dirty="0" smtClean="0">
                <a:solidFill>
                  <a:schemeClr val="tx1"/>
                </a:solidFill>
                <a:effectLst/>
                <a:latin typeface="+mn-lt"/>
                <a:ea typeface="+mn-ea"/>
                <a:cs typeface="+mn-cs"/>
              </a:rPr>
              <a:t>HOUSENUMBER </a:t>
            </a:r>
            <a:r>
              <a:rPr lang="en-US" sz="1200" kern="1200" dirty="0" smtClean="0">
                <a:solidFill>
                  <a:schemeClr val="tx1"/>
                </a:solidFill>
                <a:effectLst/>
                <a:latin typeface="+mn-lt"/>
                <a:ea typeface="+mn-ea"/>
                <a:cs typeface="+mn-cs"/>
              </a:rPr>
              <a:t>field.</a:t>
            </a:r>
          </a:p>
          <a:p>
            <a:r>
              <a:rPr lang="en-US" sz="1200" kern="1200" dirty="0" smtClean="0">
                <a:solidFill>
                  <a:schemeClr val="tx1"/>
                </a:solidFill>
                <a:effectLst/>
                <a:latin typeface="+mn-lt"/>
                <a:ea typeface="+mn-ea"/>
                <a:cs typeface="+mn-cs"/>
              </a:rPr>
              <a:t>Enter the complete street name in the </a:t>
            </a:r>
            <a:r>
              <a:rPr lang="en-US" sz="1200" b="1" kern="1200" dirty="0" smtClean="0">
                <a:solidFill>
                  <a:schemeClr val="tx1"/>
                </a:solidFill>
                <a:effectLst/>
                <a:latin typeface="+mn-lt"/>
                <a:ea typeface="+mn-ea"/>
                <a:cs typeface="+mn-cs"/>
              </a:rPr>
              <a:t>STREETNAME </a:t>
            </a:r>
            <a:r>
              <a:rPr lang="en-US" sz="1200" kern="1200" dirty="0" smtClean="0">
                <a:solidFill>
                  <a:schemeClr val="tx1"/>
                </a:solidFill>
                <a:effectLst/>
                <a:latin typeface="+mn-lt"/>
                <a:ea typeface="+mn-ea"/>
                <a:cs typeface="+mn-cs"/>
              </a:rPr>
              <a:t>field. </a:t>
            </a:r>
            <a:r>
              <a:rPr lang="en-US" sz="1200" i="1" kern="1200" dirty="0" smtClean="0">
                <a:solidFill>
                  <a:schemeClr val="tx1"/>
                </a:solidFill>
                <a:effectLst/>
                <a:latin typeface="+mn-lt"/>
                <a:ea typeface="+mn-ea"/>
                <a:cs typeface="+mn-cs"/>
              </a:rPr>
              <a:t>(Crystal Ave)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known, enter the </a:t>
            </a:r>
            <a:r>
              <a:rPr lang="en-US" sz="1200" b="1" kern="1200" dirty="0" smtClean="0">
                <a:solidFill>
                  <a:schemeClr val="tx1"/>
                </a:solidFill>
                <a:effectLst/>
                <a:latin typeface="+mn-lt"/>
                <a:ea typeface="+mn-ea"/>
                <a:cs typeface="+mn-cs"/>
              </a:rPr>
              <a:t>ZIP </a:t>
            </a:r>
            <a:r>
              <a:rPr lang="en-US" sz="1200" i="1" kern="1200" dirty="0" smtClean="0">
                <a:solidFill>
                  <a:schemeClr val="tx1"/>
                </a:solidFill>
                <a:effectLst/>
                <a:latin typeface="+mn-lt"/>
                <a:ea typeface="+mn-ea"/>
                <a:cs typeface="+mn-cs"/>
              </a:rPr>
              <a:t>(31402)</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known, enter the address use information, in the </a:t>
            </a:r>
            <a:r>
              <a:rPr lang="en-US" sz="1200" b="1" kern="1200" dirty="0" smtClean="0">
                <a:solidFill>
                  <a:schemeClr val="tx1"/>
                </a:solidFill>
                <a:effectLst/>
                <a:latin typeface="+mn-lt"/>
                <a:ea typeface="+mn-ea"/>
                <a:cs typeface="+mn-cs"/>
              </a:rPr>
              <a:t>USE</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(B)</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M—mailing purposes.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L—location purposes, including emergency services.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B—both mailing and location purposes.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known, enter the structure latitude in the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field and the structure longitude in the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field. Please note, by including the </a:t>
            </a:r>
            <a:r>
              <a:rPr lang="en-US" sz="1200" b="1" kern="1200" dirty="0" smtClean="0">
                <a:solidFill>
                  <a:schemeClr val="tx1"/>
                </a:solidFill>
                <a:effectLst/>
                <a:latin typeface="+mn-lt"/>
                <a:ea typeface="+mn-ea"/>
                <a:cs typeface="+mn-cs"/>
              </a:rPr>
              <a:t>LAT/LONG</a:t>
            </a:r>
            <a:r>
              <a:rPr lang="en-US" sz="1200" kern="1200" dirty="0" smtClean="0">
                <a:solidFill>
                  <a:schemeClr val="tx1"/>
                </a:solidFill>
                <a:effectLst/>
                <a:latin typeface="+mn-lt"/>
                <a:ea typeface="+mn-ea"/>
                <a:cs typeface="+mn-cs"/>
              </a:rPr>
              <a:t> information, participants can exclude the </a:t>
            </a:r>
            <a:r>
              <a:rPr lang="en-US" sz="1200" b="1" kern="1200" dirty="0" smtClean="0">
                <a:solidFill>
                  <a:schemeClr val="tx1"/>
                </a:solidFill>
                <a:effectLst/>
                <a:latin typeface="+mn-lt"/>
                <a:ea typeface="+mn-ea"/>
                <a:cs typeface="+mn-cs"/>
              </a:rPr>
              <a:t>STATEFP, COUNTYFP, TRACT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BLOCK</a:t>
            </a:r>
            <a:r>
              <a:rPr lang="en-US" sz="1200" kern="1200" dirty="0" smtClean="0">
                <a:solidFill>
                  <a:schemeClr val="tx1"/>
                </a:solidFill>
                <a:effectLst/>
                <a:latin typeface="+mn-lt"/>
                <a:ea typeface="+mn-ea"/>
                <a:cs typeface="+mn-cs"/>
              </a:rPr>
              <a:t> geocode information.  This example depicts inclusion of both sets of information.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MAPSPOT </a:t>
            </a:r>
            <a:r>
              <a:rPr lang="en-US" sz="1200" kern="1200" dirty="0" smtClean="0">
                <a:solidFill>
                  <a:schemeClr val="tx1"/>
                </a:solidFill>
                <a:effectLst/>
                <a:latin typeface="+mn-lt"/>
                <a:ea typeface="+mn-ea"/>
                <a:cs typeface="+mn-cs"/>
              </a:rPr>
              <a:t>field blank because participants cannot add actual map spots to the shapefiles and because the inclusion of LAT/LONG information is effectively, the map spot coordinate information. </a:t>
            </a: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CITY_STYLE</a:t>
            </a:r>
            <a:r>
              <a:rPr lang="en-US" sz="1200" kern="1200" dirty="0" smtClean="0">
                <a:solidFill>
                  <a:schemeClr val="tx1"/>
                </a:solidFill>
                <a:effectLst/>
                <a:latin typeface="+mn-lt"/>
                <a:ea typeface="+mn-ea"/>
                <a:cs typeface="+mn-cs"/>
              </a:rPr>
              <a:t> field blank.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will contain 14 new housing unit records for Crystal Ave with all appropriate fields entered</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20</a:t>
            </a:fld>
            <a:endParaRPr lang="en-US" dirty="0"/>
          </a:p>
        </p:txBody>
      </p:sp>
    </p:spTree>
    <p:extLst>
      <p:ext uri="{BB962C8B-B14F-4D97-AF65-F5344CB8AC3E}">
        <p14:creationId xmlns:p14="http://schemas.microsoft.com/office/powerpoint/2010/main" val="2328437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smtClean="0"/>
              <a:t>In the edges shapefile, digitize the feature. In the edges attribute table, enter the </a:t>
            </a:r>
            <a:r>
              <a:rPr lang="en-US" b="1" baseline="0" dirty="0" smtClean="0"/>
              <a:t>MTFCC</a:t>
            </a:r>
            <a:r>
              <a:rPr lang="en-US" b="0" baseline="0" dirty="0" smtClean="0"/>
              <a:t>, which is “S1400”, </a:t>
            </a:r>
            <a:r>
              <a:rPr lang="en-US" b="1" baseline="0" dirty="0" smtClean="0"/>
              <a:t>FULLNAME</a:t>
            </a:r>
            <a:r>
              <a:rPr lang="en-US" b="0" baseline="0" dirty="0" smtClean="0"/>
              <a:t>, which is “Crystal Ave”, and </a:t>
            </a:r>
            <a:r>
              <a:rPr lang="en-US" b="1" baseline="0" dirty="0" smtClean="0"/>
              <a:t>CHNG_TYPE</a:t>
            </a:r>
            <a:r>
              <a:rPr lang="en-US" b="0" baseline="0" dirty="0" smtClean="0"/>
              <a:t>, which is “AL”.  For this example, there will be a new road added to the attribute table from the digitization of the feature and all fields, except the MTFCC, FULLNAME, and CHNG_TYPE information remain blank.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The image illustrates the newly added street in the edges shapefile and the three fields of required information in the edges shapefile attribute table.</a:t>
            </a:r>
            <a:endParaRPr lang="en-US" b="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21</a:t>
            </a:fld>
            <a:endParaRPr lang="en-US" dirty="0"/>
          </a:p>
        </p:txBody>
      </p:sp>
    </p:spTree>
    <p:extLst>
      <p:ext uri="{BB962C8B-B14F-4D97-AF65-F5344CB8AC3E}">
        <p14:creationId xmlns:p14="http://schemas.microsoft.com/office/powerpoint/2010/main" val="3034933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Participants may recall from the LUCA training introduction presentation, the Census Bureau classifies addresses that do not include a house number and/or street name as non-city style addresses.  These may also include a complete house number or street name. In addition to the required state and county codes, and census tract and block codes, for participants to successfully add non-city style addresses in 2020 LUCA, they must provide a well-defined description of the address location and identify the approximate location by providing the latitude and longitude information in the respective fields.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this example, an area north of Aca Street includes four new housing units. Two records have only location description information, while the other two have rural route and box number information. The street exists correctly in the edges shapefile, so no updates are required. This screen is the Excel view for adding four records</a:t>
            </a:r>
            <a:r>
              <a:rPr lang="en-US" sz="1200" kern="1200" baseline="0" dirty="0" smtClean="0">
                <a:solidFill>
                  <a:schemeClr val="tx1"/>
                </a:solidFill>
                <a:effectLst/>
                <a:latin typeface="+mn-lt"/>
                <a:ea typeface="+mn-ea"/>
                <a:cs typeface="+mn-cs"/>
              </a:rPr>
              <a:t> for non-city style addresses.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create/insert four new records/rows.</a:t>
            </a:r>
          </a:p>
          <a:p>
            <a:r>
              <a:rPr lang="en-US" sz="1200" kern="1200" dirty="0" smtClean="0">
                <a:solidFill>
                  <a:schemeClr val="tx1"/>
                </a:solidFill>
                <a:effectLst/>
                <a:latin typeface="+mn-lt"/>
                <a:ea typeface="+mn-ea"/>
                <a:cs typeface="+mn-cs"/>
              </a:rPr>
              <a:t>Copy the </a:t>
            </a:r>
            <a:r>
              <a:rPr lang="en-US" sz="1200" b="1" kern="1200" dirty="0" smtClean="0">
                <a:solidFill>
                  <a:schemeClr val="tx1"/>
                </a:solidFill>
                <a:effectLst/>
                <a:latin typeface="+mn-lt"/>
                <a:ea typeface="+mn-ea"/>
                <a:cs typeface="+mn-cs"/>
              </a:rPr>
              <a:t>ENTITY </a:t>
            </a:r>
            <a:r>
              <a:rPr lang="en-US" sz="1200" kern="1200" dirty="0" smtClean="0">
                <a:solidFill>
                  <a:schemeClr val="tx1"/>
                </a:solidFill>
                <a:effectLst/>
                <a:latin typeface="+mn-lt"/>
                <a:ea typeface="+mn-ea"/>
                <a:cs typeface="+mn-cs"/>
              </a:rPr>
              <a:t>code from an existing record in the address list.</a:t>
            </a:r>
          </a:p>
          <a:p>
            <a:r>
              <a:rPr lang="en-US" sz="1200" kern="1200" dirty="0" smtClean="0">
                <a:solidFill>
                  <a:schemeClr val="tx1"/>
                </a:solidFill>
                <a:effectLst/>
                <a:latin typeface="+mn-lt"/>
                <a:ea typeface="+mn-ea"/>
                <a:cs typeface="+mn-cs"/>
              </a:rPr>
              <a:t>Enter an “</a:t>
            </a:r>
            <a:r>
              <a:rPr lang="en-US" sz="1200" b="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 </a:t>
            </a:r>
            <a:r>
              <a:rPr lang="en-US" sz="1200" kern="1200" dirty="0" smtClean="0">
                <a:solidFill>
                  <a:schemeClr val="tx1"/>
                </a:solidFill>
                <a:effectLst/>
                <a:latin typeface="+mn-lt"/>
                <a:ea typeface="+mn-ea"/>
                <a:cs typeface="+mn-cs"/>
              </a:rPr>
              <a:t>field.</a:t>
            </a:r>
          </a:p>
          <a:p>
            <a:r>
              <a:rPr lang="en-US" sz="1200" kern="1200" dirty="0" smtClean="0">
                <a:solidFill>
                  <a:schemeClr val="tx1"/>
                </a:solidFill>
                <a:effectLst/>
                <a:latin typeface="+mn-lt"/>
                <a:ea typeface="+mn-ea"/>
                <a:cs typeface="+mn-cs"/>
              </a:rPr>
              <a:t>Using the information from the TIGER Partnership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enter </a:t>
            </a:r>
            <a:r>
              <a:rPr lang="en-US" sz="1200" kern="1200" dirty="0" smtClean="0">
                <a:solidFill>
                  <a:schemeClr val="tx1"/>
                </a:solidFill>
                <a:effectLst/>
                <a:latin typeface="+mn-lt"/>
                <a:ea typeface="+mn-ea"/>
                <a:cs typeface="+mn-cs"/>
              </a:rPr>
              <a:t>the required geocode information in the appropriate fields for each new address. </a:t>
            </a:r>
          </a:p>
          <a:p>
            <a:r>
              <a:rPr lang="en-US" sz="1200" kern="1200" dirty="0" smtClean="0">
                <a:solidFill>
                  <a:schemeClr val="tx1"/>
                </a:solidFill>
                <a:effectLst/>
                <a:latin typeface="+mn-lt"/>
                <a:ea typeface="+mn-ea"/>
                <a:cs typeface="+mn-cs"/>
              </a:rPr>
              <a:t>State Code in the </a:t>
            </a:r>
            <a:r>
              <a:rPr lang="en-US" sz="1200" b="1" kern="1200" dirty="0" smtClean="0">
                <a:solidFill>
                  <a:schemeClr val="tx1"/>
                </a:solidFill>
                <a:effectLst/>
                <a:latin typeface="+mn-lt"/>
                <a:ea typeface="+mn-ea"/>
                <a:cs typeface="+mn-cs"/>
              </a:rPr>
              <a:t>STATEFP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(51)</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County Code in the </a:t>
            </a:r>
            <a:r>
              <a:rPr lang="en-US" sz="1200" b="1" kern="1200" dirty="0" smtClean="0">
                <a:solidFill>
                  <a:schemeClr val="tx1"/>
                </a:solidFill>
                <a:effectLst/>
                <a:latin typeface="+mn-lt"/>
                <a:ea typeface="+mn-ea"/>
                <a:cs typeface="+mn-cs"/>
              </a:rPr>
              <a:t>COUNTYFP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(610)</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Census Tract Number in the </a:t>
            </a:r>
            <a:r>
              <a:rPr lang="en-US" sz="1200" b="1" kern="1200" dirty="0" smtClean="0">
                <a:solidFill>
                  <a:schemeClr val="tx1"/>
                </a:solidFill>
                <a:effectLst/>
                <a:latin typeface="+mn-lt"/>
                <a:ea typeface="+mn-ea"/>
                <a:cs typeface="+mn-cs"/>
              </a:rPr>
              <a:t>TRACT</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(5002.00)</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Census Block Number in the </a:t>
            </a:r>
            <a:r>
              <a:rPr lang="en-US" sz="1200" b="1" kern="1200" dirty="0" smtClean="0">
                <a:solidFill>
                  <a:schemeClr val="tx1"/>
                </a:solidFill>
                <a:effectLst/>
                <a:latin typeface="+mn-lt"/>
                <a:ea typeface="+mn-ea"/>
                <a:cs typeface="+mn-cs"/>
              </a:rPr>
              <a:t>BLOCK</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(1001)</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the records with only a location description, enter the complete street name in the </a:t>
            </a:r>
            <a:r>
              <a:rPr lang="en-US" sz="1200" b="1" kern="1200" dirty="0" smtClean="0">
                <a:solidFill>
                  <a:schemeClr val="tx1"/>
                </a:solidFill>
                <a:effectLst/>
                <a:latin typeface="+mn-lt"/>
                <a:ea typeface="+mn-ea"/>
                <a:cs typeface="+mn-cs"/>
              </a:rPr>
              <a:t>STREETNAME </a:t>
            </a:r>
            <a:r>
              <a:rPr lang="en-US" sz="1200" kern="1200" dirty="0" smtClean="0">
                <a:solidFill>
                  <a:schemeClr val="tx1"/>
                </a:solidFill>
                <a:effectLst/>
                <a:latin typeface="+mn-lt"/>
                <a:ea typeface="+mn-ea"/>
                <a:cs typeface="+mn-cs"/>
              </a:rPr>
              <a:t>field. </a:t>
            </a:r>
            <a:r>
              <a:rPr lang="en-US" sz="1200" i="1" kern="1200" dirty="0" smtClean="0">
                <a:solidFill>
                  <a:schemeClr val="tx1"/>
                </a:solidFill>
                <a:effectLst/>
                <a:latin typeface="+mn-lt"/>
                <a:ea typeface="+mn-ea"/>
                <a:cs typeface="+mn-cs"/>
              </a:rPr>
              <a:t>(Aca St)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a well-defined location description in the </a:t>
            </a:r>
            <a:r>
              <a:rPr lang="en-US" sz="1200" b="1" kern="1200" dirty="0" smtClean="0">
                <a:solidFill>
                  <a:schemeClr val="tx1"/>
                </a:solidFill>
                <a:effectLst/>
                <a:latin typeface="+mn-lt"/>
                <a:ea typeface="+mn-ea"/>
                <a:cs typeface="+mn-cs"/>
              </a:rPr>
              <a:t>LOCATION DESCRIPTION </a:t>
            </a:r>
            <a:r>
              <a:rPr lang="en-US" sz="1200" kern="1200" dirty="0" smtClean="0">
                <a:solidFill>
                  <a:schemeClr val="tx1"/>
                </a:solidFill>
                <a:effectLst/>
                <a:latin typeface="+mn-lt"/>
                <a:ea typeface="+mn-ea"/>
                <a:cs typeface="+mn-cs"/>
              </a:rPr>
              <a:t>field.</a:t>
            </a:r>
          </a:p>
          <a:p>
            <a:r>
              <a:rPr lang="en-US" sz="1200" kern="1200" dirty="0" smtClean="0">
                <a:solidFill>
                  <a:schemeClr val="tx1"/>
                </a:solidFill>
                <a:effectLst/>
                <a:latin typeface="+mn-lt"/>
                <a:ea typeface="+mn-ea"/>
                <a:cs typeface="+mn-cs"/>
              </a:rPr>
              <a:t>If known, enter the non-city style mailing ZIP Code in the </a:t>
            </a:r>
            <a:r>
              <a:rPr lang="en-US" sz="1200" b="1" kern="1200" dirty="0" smtClean="0">
                <a:solidFill>
                  <a:schemeClr val="tx1"/>
                </a:solidFill>
                <a:effectLst/>
                <a:latin typeface="+mn-lt"/>
                <a:ea typeface="+mn-ea"/>
                <a:cs typeface="+mn-cs"/>
              </a:rPr>
              <a:t>NONCITYSTYLE ZIP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(31402)</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known, enter the address use in the </a:t>
            </a:r>
            <a:r>
              <a:rPr lang="en-US" sz="1200" b="1" kern="1200" dirty="0" smtClean="0">
                <a:solidFill>
                  <a:schemeClr val="tx1"/>
                </a:solidFill>
                <a:effectLst/>
                <a:latin typeface="+mn-lt"/>
                <a:ea typeface="+mn-ea"/>
                <a:cs typeface="+mn-cs"/>
              </a:rPr>
              <a:t>USE</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(L for two records and M for two records)</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M—mailing purposes. </a:t>
            </a:r>
          </a:p>
          <a:p>
            <a:pPr lvl="0"/>
            <a:r>
              <a:rPr lang="en-US" sz="1200" kern="1200" dirty="0" smtClean="0">
                <a:solidFill>
                  <a:schemeClr val="tx1"/>
                </a:solidFill>
                <a:effectLst/>
                <a:latin typeface="+mn-lt"/>
                <a:ea typeface="+mn-ea"/>
                <a:cs typeface="+mn-cs"/>
              </a:rPr>
              <a:t>L—location purposes, including emergency services.</a:t>
            </a:r>
          </a:p>
          <a:p>
            <a:pPr lvl="0"/>
            <a:r>
              <a:rPr lang="en-US" sz="1200" kern="1200" dirty="0" smtClean="0">
                <a:solidFill>
                  <a:schemeClr val="tx1"/>
                </a:solidFill>
                <a:effectLst/>
                <a:latin typeface="+mn-lt"/>
                <a:ea typeface="+mn-ea"/>
                <a:cs typeface="+mn-cs"/>
              </a:rPr>
              <a:t>B—both mailing and location purposes.</a:t>
            </a:r>
          </a:p>
          <a:p>
            <a:r>
              <a:rPr lang="en-US" sz="1200" kern="1200" dirty="0" smtClean="0">
                <a:solidFill>
                  <a:schemeClr val="tx1"/>
                </a:solidFill>
                <a:effectLst/>
                <a:latin typeface="+mn-lt"/>
                <a:ea typeface="+mn-ea"/>
                <a:cs typeface="+mn-cs"/>
              </a:rPr>
              <a:t>Enter the structure latitude in the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field and the structure longitude in the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field. </a:t>
            </a:r>
            <a:r>
              <a:rPr lang="en-US" sz="1200" b="1" u="sng" kern="1200" dirty="0" smtClean="0">
                <a:solidFill>
                  <a:schemeClr val="tx1"/>
                </a:solidFill>
                <a:effectLst/>
                <a:latin typeface="+mn-lt"/>
                <a:ea typeface="+mn-ea"/>
                <a:cs typeface="+mn-cs"/>
              </a:rPr>
              <a:t>This information is required to add non-city style addresses</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MAPSPOT </a:t>
            </a:r>
            <a:r>
              <a:rPr lang="en-US" sz="1200" kern="1200" dirty="0" smtClean="0">
                <a:solidFill>
                  <a:schemeClr val="tx1"/>
                </a:solidFill>
                <a:effectLst/>
                <a:latin typeface="+mn-lt"/>
                <a:ea typeface="+mn-ea"/>
                <a:cs typeface="+mn-cs"/>
              </a:rPr>
              <a:t>field blank because participants cannot add actual map spots to the shapefiles and because the inclusion of LAT/LONG information is effectively, the map spot coordinate information. </a:t>
            </a: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CITY_STYLE</a:t>
            </a:r>
            <a:r>
              <a:rPr lang="en-US" sz="1200" kern="1200" dirty="0" smtClean="0">
                <a:solidFill>
                  <a:schemeClr val="tx1"/>
                </a:solidFill>
                <a:effectLst/>
                <a:latin typeface="+mn-lt"/>
                <a:ea typeface="+mn-ea"/>
                <a:cs typeface="+mn-cs"/>
              </a:rPr>
              <a:t> field blank.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the two rural route records, follow the same instructions as above, but participants do not need to include the street name information or location description. Include the rural route address in the </a:t>
            </a:r>
            <a:r>
              <a:rPr lang="en-US" sz="1200" b="1" kern="1200" dirty="0" smtClean="0">
                <a:solidFill>
                  <a:schemeClr val="tx1"/>
                </a:solidFill>
                <a:effectLst/>
                <a:latin typeface="+mn-lt"/>
                <a:ea typeface="+mn-ea"/>
                <a:cs typeface="+mn-cs"/>
              </a:rPr>
              <a:t>NONCITYSTYLE ADDRESS </a:t>
            </a:r>
            <a:r>
              <a:rPr lang="en-US" sz="1200" kern="1200" dirty="0" smtClean="0">
                <a:solidFill>
                  <a:schemeClr val="tx1"/>
                </a:solidFill>
                <a:effectLst/>
                <a:latin typeface="+mn-lt"/>
                <a:ea typeface="+mn-ea"/>
                <a:cs typeface="+mn-cs"/>
              </a:rPr>
              <a:t>field. The postal services uses rural route addresses mail purposes, so notice the Use field with “M” instead of “L”.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will contain four non-city style address housing unit records with all appropriate fields entered.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22</a:t>
            </a:fld>
            <a:endParaRPr lang="en-US" dirty="0"/>
          </a:p>
        </p:txBody>
      </p:sp>
    </p:spTree>
    <p:extLst>
      <p:ext uri="{BB962C8B-B14F-4D97-AF65-F5344CB8AC3E}">
        <p14:creationId xmlns:p14="http://schemas.microsoft.com/office/powerpoint/2010/main" val="1420453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same process explained for adding a housing unit applies to adding group quarters, with a few additional requirements.  If participants enter a “</a:t>
            </a:r>
            <a:r>
              <a:rPr lang="en-US" sz="1200" b="1" kern="1200" dirty="0" smtClean="0">
                <a:solidFill>
                  <a:schemeClr val="tx1"/>
                </a:solidFill>
                <a:effectLst/>
                <a:latin typeface="+mn-lt"/>
                <a:ea typeface="+mn-ea"/>
                <a:cs typeface="+mn-cs"/>
              </a:rPr>
              <a:t>Y</a:t>
            </a:r>
            <a:r>
              <a:rPr lang="en-US" sz="1200" kern="1200" dirty="0" smtClean="0">
                <a:solidFill>
                  <a:schemeClr val="tx1"/>
                </a:solidFill>
                <a:effectLst/>
                <a:latin typeface="+mn-lt"/>
                <a:ea typeface="+mn-ea"/>
                <a:cs typeface="+mn-cs"/>
              </a:rPr>
              <a:t>”, for the Group Quarters Flag (</a:t>
            </a:r>
            <a:r>
              <a:rPr lang="en-US" sz="1200" b="1" kern="1200" dirty="0" smtClean="0">
                <a:solidFill>
                  <a:schemeClr val="tx1"/>
                </a:solidFill>
                <a:effectLst/>
                <a:latin typeface="+mn-lt"/>
                <a:ea typeface="+mn-ea"/>
                <a:cs typeface="+mn-cs"/>
              </a:rPr>
              <a:t>GQ_FLAG</a:t>
            </a:r>
            <a:r>
              <a:rPr lang="en-US" sz="1200" kern="1200" dirty="0" smtClean="0">
                <a:solidFill>
                  <a:schemeClr val="tx1"/>
                </a:solidFill>
                <a:effectLst/>
                <a:latin typeface="+mn-lt"/>
                <a:ea typeface="+mn-ea"/>
                <a:cs typeface="+mn-cs"/>
              </a:rPr>
              <a:t>) they must provide a group quarters name and a facility name if the group quarters are associated with a facility (e.g., Group Quarters Name – Pandora Hall Bldg 1; Facility Name – Aristotle University). The Census Bureau will not process an added group quarters record without a group quarters name.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example demonstrates how to add three group quarters addresses. Aristotle University constructed three new residence halls, Pandora Hall, Buildings 1, 2, and 3 at 225, 227, and 229 Achilles Dr. The street already exists and is correct in the TIGER Partnership shapefile, so there is no action required in the edges shapefile.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create/insert three new records/rows for this example for the three new buildings located on Achilles Drive (225, 227, and 229).</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Copy the </a:t>
            </a:r>
            <a:r>
              <a:rPr lang="en-US" sz="1200" b="1" kern="1200" dirty="0" smtClean="0">
                <a:solidFill>
                  <a:schemeClr val="tx1"/>
                </a:solidFill>
                <a:effectLst/>
                <a:latin typeface="+mn-lt"/>
                <a:ea typeface="+mn-ea"/>
                <a:cs typeface="+mn-cs"/>
              </a:rPr>
              <a:t>ENTITY </a:t>
            </a:r>
            <a:r>
              <a:rPr lang="en-US" sz="1200" kern="1200" dirty="0" smtClean="0">
                <a:solidFill>
                  <a:schemeClr val="tx1"/>
                </a:solidFill>
                <a:effectLst/>
                <a:latin typeface="+mn-lt"/>
                <a:ea typeface="+mn-ea"/>
                <a:cs typeface="+mn-cs"/>
              </a:rPr>
              <a:t>code from an existing record in the address list.</a:t>
            </a:r>
          </a:p>
          <a:p>
            <a:r>
              <a:rPr lang="en-US" sz="1200" kern="1200" dirty="0" smtClean="0">
                <a:solidFill>
                  <a:schemeClr val="tx1"/>
                </a:solidFill>
                <a:effectLst/>
                <a:latin typeface="+mn-lt"/>
                <a:ea typeface="+mn-ea"/>
                <a:cs typeface="+mn-cs"/>
              </a:rPr>
              <a:t>Enter an “</a:t>
            </a:r>
            <a:r>
              <a:rPr lang="en-US" sz="1200" b="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 </a:t>
            </a:r>
            <a:r>
              <a:rPr lang="en-US" sz="1200" kern="1200" dirty="0" smtClean="0">
                <a:solidFill>
                  <a:schemeClr val="tx1"/>
                </a:solidFill>
                <a:effectLst/>
                <a:latin typeface="+mn-lt"/>
                <a:ea typeface="+mn-ea"/>
                <a:cs typeface="+mn-cs"/>
              </a:rPr>
              <a:t>field.</a:t>
            </a:r>
          </a:p>
          <a:p>
            <a:r>
              <a:rPr lang="en-US" sz="1200" kern="1200" dirty="0" smtClean="0">
                <a:solidFill>
                  <a:schemeClr val="tx1"/>
                </a:solidFill>
                <a:effectLst/>
                <a:latin typeface="+mn-lt"/>
                <a:ea typeface="+mn-ea"/>
                <a:cs typeface="+mn-cs"/>
              </a:rPr>
              <a:t>Enter the required geocode information in the appropriate fields for each new address:</a:t>
            </a:r>
          </a:p>
          <a:p>
            <a:pPr lvl="0"/>
            <a:r>
              <a:rPr lang="en-US" sz="1200" kern="1200" dirty="0" smtClean="0">
                <a:solidFill>
                  <a:schemeClr val="tx1"/>
                </a:solidFill>
                <a:effectLst/>
                <a:latin typeface="+mn-lt"/>
                <a:ea typeface="+mn-ea"/>
                <a:cs typeface="+mn-cs"/>
              </a:rPr>
              <a:t>State Code in the </a:t>
            </a:r>
            <a:r>
              <a:rPr lang="en-US" sz="1200" b="1" kern="1200" dirty="0" smtClean="0">
                <a:solidFill>
                  <a:schemeClr val="tx1"/>
                </a:solidFill>
                <a:effectLst/>
                <a:latin typeface="+mn-lt"/>
                <a:ea typeface="+mn-ea"/>
                <a:cs typeface="+mn-cs"/>
              </a:rPr>
              <a:t>STATEFP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(51)</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County Code in the </a:t>
            </a:r>
            <a:r>
              <a:rPr lang="en-US" sz="1200" b="1" kern="1200" dirty="0" smtClean="0">
                <a:solidFill>
                  <a:schemeClr val="tx1"/>
                </a:solidFill>
                <a:effectLst/>
                <a:latin typeface="+mn-lt"/>
                <a:ea typeface="+mn-ea"/>
                <a:cs typeface="+mn-cs"/>
              </a:rPr>
              <a:t>COUNTYFP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(610)</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Census Tract Number in the </a:t>
            </a:r>
            <a:r>
              <a:rPr lang="en-US" sz="1200" b="1" kern="1200" dirty="0" smtClean="0">
                <a:solidFill>
                  <a:schemeClr val="tx1"/>
                </a:solidFill>
                <a:effectLst/>
                <a:latin typeface="+mn-lt"/>
                <a:ea typeface="+mn-ea"/>
                <a:cs typeface="+mn-cs"/>
              </a:rPr>
              <a:t>TRACT</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(5001.00)</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Census Block Number in the </a:t>
            </a:r>
            <a:r>
              <a:rPr lang="en-US" sz="1200" b="1" kern="1200" dirty="0" smtClean="0">
                <a:solidFill>
                  <a:schemeClr val="tx1"/>
                </a:solidFill>
                <a:effectLst/>
                <a:latin typeface="+mn-lt"/>
                <a:ea typeface="+mn-ea"/>
                <a:cs typeface="+mn-cs"/>
              </a:rPr>
              <a:t>BLOCK</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(1001)</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a “</a:t>
            </a:r>
            <a:r>
              <a:rPr lang="en-US" sz="1200" b="1" kern="1200" dirty="0" smtClean="0">
                <a:solidFill>
                  <a:schemeClr val="tx1"/>
                </a:solidFill>
                <a:effectLst/>
                <a:latin typeface="+mn-lt"/>
                <a:ea typeface="+mn-ea"/>
                <a:cs typeface="+mn-cs"/>
              </a:rPr>
              <a:t>Y</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GQ_FLAG</a:t>
            </a:r>
            <a:r>
              <a:rPr lang="en-US" sz="1200" kern="1200" dirty="0" smtClean="0">
                <a:solidFill>
                  <a:schemeClr val="tx1"/>
                </a:solidFill>
                <a:effectLst/>
                <a:latin typeface="+mn-lt"/>
                <a:ea typeface="+mn-ea"/>
                <a:cs typeface="+mn-cs"/>
              </a:rPr>
              <a:t> field for each unit added.</a:t>
            </a:r>
          </a:p>
          <a:p>
            <a:r>
              <a:rPr lang="en-US" sz="1200" kern="1200" dirty="0" smtClean="0">
                <a:solidFill>
                  <a:schemeClr val="tx1"/>
                </a:solidFill>
                <a:effectLst/>
                <a:latin typeface="+mn-lt"/>
                <a:ea typeface="+mn-ea"/>
                <a:cs typeface="+mn-cs"/>
              </a:rPr>
              <a:t>Enter the complete house number in the </a:t>
            </a:r>
            <a:r>
              <a:rPr lang="en-US" sz="1200" b="1" kern="1200" dirty="0" smtClean="0">
                <a:solidFill>
                  <a:schemeClr val="tx1"/>
                </a:solidFill>
                <a:effectLst/>
                <a:latin typeface="+mn-lt"/>
                <a:ea typeface="+mn-ea"/>
                <a:cs typeface="+mn-cs"/>
              </a:rPr>
              <a:t>HOUSENUMBER </a:t>
            </a:r>
            <a:r>
              <a:rPr lang="en-US" sz="1200" kern="1200" dirty="0" smtClean="0">
                <a:solidFill>
                  <a:schemeClr val="tx1"/>
                </a:solidFill>
                <a:effectLst/>
                <a:latin typeface="+mn-lt"/>
                <a:ea typeface="+mn-ea"/>
                <a:cs typeface="+mn-cs"/>
              </a:rPr>
              <a:t>field. </a:t>
            </a:r>
            <a:r>
              <a:rPr lang="en-US" sz="1200" i="1" kern="1200" dirty="0" smtClean="0">
                <a:solidFill>
                  <a:schemeClr val="tx1"/>
                </a:solidFill>
                <a:effectLst/>
                <a:latin typeface="+mn-lt"/>
                <a:ea typeface="+mn-ea"/>
                <a:cs typeface="+mn-cs"/>
              </a:rPr>
              <a:t>(225, 227, and 229)</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the complete street name in the </a:t>
            </a:r>
            <a:r>
              <a:rPr lang="en-US" sz="1200" b="1" kern="1200" dirty="0" smtClean="0">
                <a:solidFill>
                  <a:schemeClr val="tx1"/>
                </a:solidFill>
                <a:effectLst/>
                <a:latin typeface="+mn-lt"/>
                <a:ea typeface="+mn-ea"/>
                <a:cs typeface="+mn-cs"/>
              </a:rPr>
              <a:t>STREETNAME </a:t>
            </a:r>
            <a:r>
              <a:rPr lang="en-US" sz="1200" kern="1200" dirty="0" smtClean="0">
                <a:solidFill>
                  <a:schemeClr val="tx1"/>
                </a:solidFill>
                <a:effectLst/>
                <a:latin typeface="+mn-lt"/>
                <a:ea typeface="+mn-ea"/>
                <a:cs typeface="+mn-cs"/>
              </a:rPr>
              <a:t>field. </a:t>
            </a:r>
            <a:r>
              <a:rPr lang="en-US" sz="1200" i="1" kern="1200" dirty="0" smtClean="0">
                <a:solidFill>
                  <a:schemeClr val="tx1"/>
                </a:solidFill>
                <a:effectLst/>
                <a:latin typeface="+mn-lt"/>
                <a:ea typeface="+mn-ea"/>
                <a:cs typeface="+mn-cs"/>
              </a:rPr>
              <a:t>(Achilles </a:t>
            </a:r>
            <a:r>
              <a:rPr lang="en-US" sz="1200" i="1" kern="1200" dirty="0" err="1" smtClean="0">
                <a:solidFill>
                  <a:schemeClr val="tx1"/>
                </a:solidFill>
                <a:effectLst/>
                <a:latin typeface="+mn-lt"/>
                <a:ea typeface="+mn-ea"/>
                <a:cs typeface="+mn-cs"/>
              </a:rPr>
              <a:t>Dr</a:t>
            </a:r>
            <a:r>
              <a:rPr lang="en-U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known, enter the city style mailing ZIP Code in the </a:t>
            </a:r>
            <a:r>
              <a:rPr lang="en-US" sz="1200" b="1" kern="1200" dirty="0" smtClean="0">
                <a:solidFill>
                  <a:schemeClr val="tx1"/>
                </a:solidFill>
                <a:effectLst/>
                <a:latin typeface="+mn-lt"/>
                <a:ea typeface="+mn-ea"/>
                <a:cs typeface="+mn-cs"/>
              </a:rPr>
              <a:t>ZIP</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(31402)</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the Group Quarters name in the </a:t>
            </a:r>
            <a:r>
              <a:rPr lang="en-US" sz="1200" b="1" kern="1200" dirty="0" smtClean="0">
                <a:solidFill>
                  <a:schemeClr val="tx1"/>
                </a:solidFill>
                <a:effectLst/>
                <a:latin typeface="+mn-lt"/>
                <a:ea typeface="+mn-ea"/>
                <a:cs typeface="+mn-cs"/>
              </a:rPr>
              <a:t>GQ Name </a:t>
            </a:r>
            <a:r>
              <a:rPr lang="en-US" sz="1200" kern="1200" dirty="0" smtClean="0">
                <a:solidFill>
                  <a:schemeClr val="tx1"/>
                </a:solidFill>
                <a:effectLst/>
                <a:latin typeface="+mn-lt"/>
                <a:ea typeface="+mn-ea"/>
                <a:cs typeface="+mn-cs"/>
              </a:rPr>
              <a:t>field. </a:t>
            </a:r>
            <a:r>
              <a:rPr lang="en-US" sz="1200" i="1" kern="1200" dirty="0" smtClean="0">
                <a:solidFill>
                  <a:schemeClr val="tx1"/>
                </a:solidFill>
                <a:effectLst/>
                <a:latin typeface="+mn-lt"/>
                <a:ea typeface="+mn-ea"/>
                <a:cs typeface="+mn-cs"/>
              </a:rPr>
              <a:t>(Pandora Hall </a:t>
            </a:r>
            <a:r>
              <a:rPr lang="en-US" sz="1200" i="1" kern="1200" dirty="0" err="1" smtClean="0">
                <a:solidFill>
                  <a:schemeClr val="tx1"/>
                </a:solidFill>
                <a:effectLst/>
                <a:latin typeface="+mn-lt"/>
                <a:ea typeface="+mn-ea"/>
                <a:cs typeface="+mn-cs"/>
              </a:rPr>
              <a:t>Bldg</a:t>
            </a:r>
            <a:r>
              <a:rPr lang="en-US" sz="1200" i="1" kern="1200" dirty="0" smtClean="0">
                <a:solidFill>
                  <a:schemeClr val="tx1"/>
                </a:solidFill>
                <a:effectLst/>
                <a:latin typeface="+mn-lt"/>
                <a:ea typeface="+mn-ea"/>
                <a:cs typeface="+mn-cs"/>
              </a:rPr>
              <a:t> 1, Pandora Hall </a:t>
            </a:r>
            <a:r>
              <a:rPr lang="en-US" sz="1200" i="1" kern="1200" dirty="0" err="1" smtClean="0">
                <a:solidFill>
                  <a:schemeClr val="tx1"/>
                </a:solidFill>
                <a:effectLst/>
                <a:latin typeface="+mn-lt"/>
                <a:ea typeface="+mn-ea"/>
                <a:cs typeface="+mn-cs"/>
              </a:rPr>
              <a:t>Bldg</a:t>
            </a:r>
            <a:r>
              <a:rPr lang="en-US" sz="1200" i="1" kern="1200" dirty="0" smtClean="0">
                <a:solidFill>
                  <a:schemeClr val="tx1"/>
                </a:solidFill>
                <a:effectLst/>
                <a:latin typeface="+mn-lt"/>
                <a:ea typeface="+mn-ea"/>
                <a:cs typeface="+mn-cs"/>
              </a:rPr>
              <a:t> 2, and Pandora Hall </a:t>
            </a:r>
            <a:r>
              <a:rPr lang="en-US" sz="1200" i="1" kern="1200" dirty="0" err="1" smtClean="0">
                <a:solidFill>
                  <a:schemeClr val="tx1"/>
                </a:solidFill>
                <a:effectLst/>
                <a:latin typeface="+mn-lt"/>
                <a:ea typeface="+mn-ea"/>
                <a:cs typeface="+mn-cs"/>
              </a:rPr>
              <a:t>Bldg</a:t>
            </a:r>
            <a:r>
              <a:rPr lang="en-US" sz="1200" i="1" kern="1200" dirty="0" smtClean="0">
                <a:solidFill>
                  <a:schemeClr val="tx1"/>
                </a:solidFill>
                <a:effectLst/>
                <a:latin typeface="+mn-lt"/>
                <a:ea typeface="+mn-ea"/>
                <a:cs typeface="+mn-cs"/>
              </a:rPr>
              <a:t> 3)</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 the </a:t>
            </a:r>
            <a:r>
              <a:rPr lang="en-US" sz="1200" b="1" kern="1200" dirty="0" smtClean="0">
                <a:solidFill>
                  <a:schemeClr val="tx1"/>
                </a:solidFill>
                <a:effectLst/>
                <a:latin typeface="+mn-lt"/>
                <a:ea typeface="+mn-ea"/>
                <a:cs typeface="+mn-cs"/>
              </a:rPr>
              <a:t>Facility Name</a:t>
            </a:r>
            <a:r>
              <a:rPr lang="en-US" sz="1200" kern="1200" dirty="0" smtClean="0">
                <a:solidFill>
                  <a:schemeClr val="tx1"/>
                </a:solidFill>
                <a:effectLst/>
                <a:latin typeface="+mn-lt"/>
                <a:ea typeface="+mn-ea"/>
                <a:cs typeface="+mn-cs"/>
              </a:rPr>
              <a:t>, if the GQ is associated with a facility. </a:t>
            </a:r>
            <a:r>
              <a:rPr lang="en-US" sz="1200" i="1" kern="1200" dirty="0" smtClean="0">
                <a:solidFill>
                  <a:schemeClr val="tx1"/>
                </a:solidFill>
                <a:effectLst/>
                <a:latin typeface="+mn-lt"/>
                <a:ea typeface="+mn-ea"/>
                <a:cs typeface="+mn-cs"/>
              </a:rPr>
              <a:t>(Aristotle University)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known, enter the address use in the </a:t>
            </a:r>
            <a:r>
              <a:rPr lang="en-US" sz="1200" b="1" kern="1200" dirty="0" smtClean="0">
                <a:solidFill>
                  <a:schemeClr val="tx1"/>
                </a:solidFill>
                <a:effectLst/>
                <a:latin typeface="+mn-lt"/>
                <a:ea typeface="+mn-ea"/>
                <a:cs typeface="+mn-cs"/>
              </a:rPr>
              <a:t>USE</a:t>
            </a:r>
            <a:r>
              <a:rPr lang="en-US" sz="1200" kern="1200" dirty="0" smtClean="0">
                <a:solidFill>
                  <a:schemeClr val="tx1"/>
                </a:solidFill>
                <a:effectLst/>
                <a:latin typeface="+mn-lt"/>
                <a:ea typeface="+mn-ea"/>
                <a:cs typeface="+mn-cs"/>
              </a:rPr>
              <a:t> field: </a:t>
            </a:r>
            <a:r>
              <a:rPr lang="en-US" sz="1200" i="1" kern="1200" dirty="0" smtClean="0">
                <a:solidFill>
                  <a:schemeClr val="tx1"/>
                </a:solidFill>
                <a:effectLst/>
                <a:latin typeface="+mn-lt"/>
                <a:ea typeface="+mn-ea"/>
                <a:cs typeface="+mn-cs"/>
              </a:rPr>
              <a:t>(B)</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M—mailing purposes. </a:t>
            </a:r>
          </a:p>
          <a:p>
            <a:pPr lvl="0"/>
            <a:r>
              <a:rPr lang="en-US" sz="1200" kern="1200" dirty="0" smtClean="0">
                <a:solidFill>
                  <a:schemeClr val="tx1"/>
                </a:solidFill>
                <a:effectLst/>
                <a:latin typeface="+mn-lt"/>
                <a:ea typeface="+mn-ea"/>
                <a:cs typeface="+mn-cs"/>
              </a:rPr>
              <a:t>L—location purposes, including emergency services.</a:t>
            </a:r>
          </a:p>
          <a:p>
            <a:pPr lvl="0"/>
            <a:r>
              <a:rPr lang="en-US" sz="1200" kern="1200" dirty="0" smtClean="0">
                <a:solidFill>
                  <a:schemeClr val="tx1"/>
                </a:solidFill>
                <a:effectLst/>
                <a:latin typeface="+mn-lt"/>
                <a:ea typeface="+mn-ea"/>
                <a:cs typeface="+mn-cs"/>
              </a:rPr>
              <a:t>B—both mailing and location purposes.</a:t>
            </a:r>
          </a:p>
          <a:p>
            <a:r>
              <a:rPr lang="en-US" sz="1200" kern="1200" dirty="0" smtClean="0">
                <a:solidFill>
                  <a:schemeClr val="tx1"/>
                </a:solidFill>
                <a:effectLst/>
                <a:latin typeface="+mn-lt"/>
                <a:ea typeface="+mn-ea"/>
                <a:cs typeface="+mn-cs"/>
              </a:rPr>
              <a:t>If known, enter the structure latitude in the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field and the structure longitude in the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field. For this example, each of buildings will have a unique latitude/longitude value.</a:t>
            </a: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MAPSPOT </a:t>
            </a:r>
            <a:r>
              <a:rPr lang="en-US" sz="1200" kern="1200" dirty="0" smtClean="0">
                <a:solidFill>
                  <a:schemeClr val="tx1"/>
                </a:solidFill>
                <a:effectLst/>
                <a:latin typeface="+mn-lt"/>
                <a:ea typeface="+mn-ea"/>
                <a:cs typeface="+mn-cs"/>
              </a:rPr>
              <a:t>field blank because participants cannot add actual map spots to the shapefiles and because the inclusion of LAT/LONG information is effectively, the map spot coordinate information. </a:t>
            </a:r>
          </a:p>
          <a:p>
            <a:r>
              <a:rPr lang="en-US" sz="1200" kern="1200" dirty="0" smtClean="0">
                <a:solidFill>
                  <a:schemeClr val="tx1"/>
                </a:solidFill>
                <a:effectLst/>
                <a:latin typeface="+mn-lt"/>
                <a:ea typeface="+mn-ea"/>
                <a:cs typeface="+mn-cs"/>
              </a:rPr>
              <a:t>Leave the </a:t>
            </a:r>
            <a:r>
              <a:rPr lang="en-US" sz="1200" b="1" kern="1200" dirty="0" smtClean="0">
                <a:solidFill>
                  <a:schemeClr val="tx1"/>
                </a:solidFill>
                <a:effectLst/>
                <a:latin typeface="+mn-lt"/>
                <a:ea typeface="+mn-ea"/>
                <a:cs typeface="+mn-cs"/>
              </a:rPr>
              <a:t>CITY_STYLE</a:t>
            </a:r>
            <a:r>
              <a:rPr lang="en-US" sz="1200" kern="1200" dirty="0" smtClean="0">
                <a:solidFill>
                  <a:schemeClr val="tx1"/>
                </a:solidFill>
                <a:effectLst/>
                <a:latin typeface="+mn-lt"/>
                <a:ea typeface="+mn-ea"/>
                <a:cs typeface="+mn-cs"/>
              </a:rPr>
              <a:t> field blank.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will contain three new GQ records Aristotle University with all appropriate fields entered.</a:t>
            </a:r>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23</a:t>
            </a:fld>
            <a:endParaRPr lang="en-US" dirty="0"/>
          </a:p>
        </p:txBody>
      </p:sp>
    </p:spTree>
    <p:extLst>
      <p:ext uri="{BB962C8B-B14F-4D97-AF65-F5344CB8AC3E}">
        <p14:creationId xmlns:p14="http://schemas.microsoft.com/office/powerpoint/2010/main" val="26424163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slide serves as a transition from the “</a:t>
            </a:r>
            <a:r>
              <a:rPr lang="en-US" sz="1200" b="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action code to the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action code.  The next few slides illustrate the proper use of the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action code on the address list and corresponding edges shapefile updates that include all three change types, “</a:t>
            </a:r>
            <a:r>
              <a:rPr lang="en-US" sz="1200" b="1" kern="1200" dirty="0" smtClean="0">
                <a:solidFill>
                  <a:schemeClr val="tx1"/>
                </a:solidFill>
                <a:effectLst/>
                <a:latin typeface="+mn-lt"/>
                <a:ea typeface="+mn-ea"/>
                <a:cs typeface="+mn-cs"/>
              </a:rPr>
              <a:t>AL</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DL</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CA</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03B9073-4934-4A18-B03D-7FA2DABDE591}" type="slidenum">
              <a:rPr lang="en-US" smtClean="0"/>
              <a:t>24</a:t>
            </a:fld>
            <a:endParaRPr lang="en-US" dirty="0"/>
          </a:p>
        </p:txBody>
      </p:sp>
    </p:spTree>
    <p:extLst>
      <p:ext uri="{BB962C8B-B14F-4D97-AF65-F5344CB8AC3E}">
        <p14:creationId xmlns:p14="http://schemas.microsoft.com/office/powerpoint/2010/main" val="1294530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Participants use the “C” action code to update the census address list in the following situations: to correct incorrect state codes, county codes, census tract numbers, census block numbers, street names (including directional and street type information),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ZIP codes. </a:t>
            </a:r>
            <a:r>
              <a:rPr lang="en-US" baseline="0" dirty="0" smtClean="0"/>
              <a:t>Participants can include the latitude and longitude coordinate in lieu of the tract and block numbers for </a:t>
            </a:r>
            <a:r>
              <a:rPr lang="en-US" baseline="0" dirty="0" err="1" smtClean="0"/>
              <a:t>ungeocoded</a:t>
            </a:r>
            <a:r>
              <a:rPr lang="en-US" baseline="0" dirty="0" smtClean="0"/>
              <a:t> records. </a:t>
            </a:r>
            <a:r>
              <a:rPr lang="en-US" sz="1200" b="1" kern="1200" dirty="0" smtClean="0">
                <a:solidFill>
                  <a:schemeClr val="tx1"/>
                </a:solidFill>
                <a:effectLst/>
                <a:latin typeface="+mn-lt"/>
                <a:ea typeface="+mn-ea"/>
                <a:cs typeface="+mn-cs"/>
              </a:rPr>
              <a:t>These are the only fields eligible for update during 2020 LUCA</a:t>
            </a:r>
            <a:r>
              <a:rPr lang="en-US" sz="1200" u="none" kern="1200" dirty="0" smtClean="0">
                <a:solidFill>
                  <a:schemeClr val="tx1"/>
                </a:solidFill>
                <a:effectLst/>
                <a:latin typeface="+mn-lt"/>
                <a:ea typeface="+mn-ea"/>
                <a:cs typeface="+mn-cs"/>
              </a:rPr>
              <a:t>.</a:t>
            </a:r>
          </a:p>
          <a:p>
            <a:endParaRPr lang="en-US" b="1" baseline="0" dirty="0" smtClean="0"/>
          </a:p>
          <a:p>
            <a:r>
              <a:rPr lang="en-US" b="0" baseline="0" dirty="0" smtClean="0"/>
              <a:t>The presentation includes three examples of using the “C” action code, shown in </a:t>
            </a:r>
            <a:r>
              <a:rPr lang="en-US" b="1" baseline="0" dirty="0" smtClean="0"/>
              <a:t>bold</a:t>
            </a:r>
            <a:r>
              <a:rPr lang="en-US" b="0" baseline="0" dirty="0" smtClean="0"/>
              <a:t> on the slide.  </a:t>
            </a:r>
          </a:p>
          <a:p>
            <a:pPr marL="171450" indent="-171450">
              <a:buFont typeface="Arial" panose="020B0604020202020204" pitchFamily="34" charset="0"/>
              <a:buChar char="•"/>
            </a:pPr>
            <a:r>
              <a:rPr lang="en-US" b="0" baseline="0" dirty="0" smtClean="0"/>
              <a:t>Correction of an incorrect census block number.</a:t>
            </a:r>
          </a:p>
          <a:p>
            <a:pPr marL="171450" indent="-171450">
              <a:buFont typeface="Arial" panose="020B0604020202020204" pitchFamily="34" charset="0"/>
              <a:buChar char="•"/>
            </a:pPr>
            <a:r>
              <a:rPr lang="en-US" b="0" baseline="0" dirty="0" smtClean="0"/>
              <a:t>Correction of an incorrect street name.</a:t>
            </a:r>
          </a:p>
          <a:p>
            <a:pPr marL="171450" indent="-171450">
              <a:buFont typeface="Arial" panose="020B0604020202020204" pitchFamily="34" charset="0"/>
              <a:buChar char="•"/>
            </a:pPr>
            <a:r>
              <a:rPr lang="en-US" b="0" baseline="0" dirty="0" smtClean="0"/>
              <a:t>Inclusion of tract and block geocodes (or latitude and longitude coordinates) for “unable to geocode” address records.</a:t>
            </a:r>
          </a:p>
          <a:p>
            <a:endParaRPr lang="en-US" sz="1200" kern="1200" dirty="0" smtClean="0">
              <a:solidFill>
                <a:schemeClr val="tx1"/>
              </a:solidFill>
              <a:effectLst/>
              <a:latin typeface="+mn-lt"/>
              <a:ea typeface="+mn-ea"/>
              <a:cs typeface="+mn-cs"/>
            </a:endParaRPr>
          </a:p>
          <a:p>
            <a:r>
              <a:rPr lang="en-US" b="0" baseline="0" dirty="0" smtClean="0"/>
              <a:t>*Unable to geocode (</a:t>
            </a:r>
            <a:r>
              <a:rPr lang="en-US" b="0" baseline="0" dirty="0" err="1" smtClean="0"/>
              <a:t>u</a:t>
            </a:r>
            <a:r>
              <a:rPr lang="en-US" sz="1200" kern="1200" dirty="0" err="1" smtClean="0">
                <a:solidFill>
                  <a:schemeClr val="tx1"/>
                </a:solidFill>
                <a:effectLst/>
                <a:latin typeface="+mn-lt"/>
                <a:ea typeface="+mn-ea"/>
                <a:cs typeface="+mn-cs"/>
              </a:rPr>
              <a:t>ngeocoded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addresss</a:t>
            </a:r>
            <a:r>
              <a:rPr lang="en-US" sz="1200" kern="1200" dirty="0" smtClean="0">
                <a:solidFill>
                  <a:schemeClr val="tx1"/>
                </a:solidFill>
                <a:effectLst/>
                <a:latin typeface="+mn-lt"/>
                <a:ea typeface="+mn-ea"/>
                <a:cs typeface="+mn-cs"/>
              </a:rPr>
              <a:t> records are missing the tract and block geocode information. These records exist for state and county participants. Though </a:t>
            </a:r>
            <a:r>
              <a:rPr lang="en-US" sz="1200" kern="1200" dirty="0" err="1" smtClean="0">
                <a:solidFill>
                  <a:schemeClr val="tx1"/>
                </a:solidFill>
                <a:effectLst/>
                <a:latin typeface="+mn-lt"/>
                <a:ea typeface="+mn-ea"/>
                <a:cs typeface="+mn-cs"/>
              </a:rPr>
              <a:t>ungeocoded</a:t>
            </a:r>
            <a:r>
              <a:rPr lang="en-US" sz="1200" kern="1200" dirty="0" smtClean="0">
                <a:solidFill>
                  <a:schemeClr val="tx1"/>
                </a:solidFill>
                <a:effectLst/>
                <a:latin typeface="+mn-lt"/>
                <a:ea typeface="+mn-ea"/>
                <a:cs typeface="+mn-cs"/>
              </a:rPr>
              <a:t> records can use all action codes, the most informative update for the Census Bureau is inclusion of the tract and block geocode</a:t>
            </a:r>
            <a:r>
              <a:rPr lang="en-US" sz="1200" kern="1200" baseline="0" dirty="0" smtClean="0">
                <a:solidFill>
                  <a:schemeClr val="tx1"/>
                </a:solidFill>
                <a:effectLst/>
                <a:latin typeface="+mn-lt"/>
                <a:ea typeface="+mn-ea"/>
                <a:cs typeface="+mn-cs"/>
              </a:rPr>
              <a:t> (or coordinates) </a:t>
            </a:r>
            <a:r>
              <a:rPr lang="en-US" sz="1200" kern="1200" dirty="0" smtClean="0">
                <a:solidFill>
                  <a:schemeClr val="tx1"/>
                </a:solidFill>
                <a:effectLst/>
                <a:latin typeface="+mn-lt"/>
                <a:ea typeface="+mn-ea"/>
                <a:cs typeface="+mn-cs"/>
              </a:rPr>
              <a:t>information that provides the necessary geocode information to distribute a questionnaire. This edit corresponds to a “C” action code.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25</a:t>
            </a:fld>
            <a:endParaRPr lang="en-US" dirty="0"/>
          </a:p>
        </p:txBody>
      </p:sp>
    </p:spTree>
    <p:extLst>
      <p:ext uri="{BB962C8B-B14F-4D97-AF65-F5344CB8AC3E}">
        <p14:creationId xmlns:p14="http://schemas.microsoft.com/office/powerpoint/2010/main" val="2488341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before and after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example, the digital address list and edges shapefile incorrectly show Court Street located in block 2024 of census tract 5003.00.  According to local sources, Court Street is located in the same tract, but across the Brass Alley in block 1036.  Participants need to update both the address list and edges shapefile to correct this error.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one address located on Court St.</a:t>
            </a:r>
          </a:p>
          <a:p>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BLOCK </a:t>
            </a:r>
            <a:r>
              <a:rPr lang="en-US" sz="1200" kern="1200" dirty="0" smtClean="0">
                <a:solidFill>
                  <a:schemeClr val="tx1"/>
                </a:solidFill>
                <a:effectLst/>
                <a:latin typeface="+mn-lt"/>
                <a:ea typeface="+mn-ea"/>
                <a:cs typeface="+mn-cs"/>
              </a:rPr>
              <a:t>field for the incorrect record, enter the correct block number, 1036. Do not update the </a:t>
            </a:r>
            <a:r>
              <a:rPr lang="en-US" sz="1200" b="1" kern="1200" dirty="0" smtClean="0">
                <a:solidFill>
                  <a:schemeClr val="tx1"/>
                </a:solidFill>
                <a:effectLst/>
                <a:latin typeface="+mn-lt"/>
                <a:ea typeface="+mn-ea"/>
                <a:cs typeface="+mn-cs"/>
              </a:rPr>
              <a:t>GEOID</a:t>
            </a:r>
            <a:r>
              <a:rPr lang="en-US" sz="1200" kern="1200" dirty="0" smtClean="0">
                <a:solidFill>
                  <a:schemeClr val="tx1"/>
                </a:solidFill>
                <a:effectLst/>
                <a:latin typeface="+mn-lt"/>
                <a:ea typeface="+mn-ea"/>
                <a:cs typeface="+mn-cs"/>
              </a:rPr>
              <a:t> field; leave it with the original information.</a:t>
            </a:r>
          </a:p>
          <a:p>
            <a:r>
              <a:rPr lang="en-US" sz="1200" kern="1200" dirty="0" smtClean="0">
                <a:solidFill>
                  <a:schemeClr val="tx1"/>
                </a:solidFill>
                <a:effectLst/>
                <a:latin typeface="+mn-lt"/>
                <a:ea typeface="+mn-ea"/>
                <a:cs typeface="+mn-cs"/>
              </a:rPr>
              <a:t>Though shown as updated in this example, it is optional to update the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LONG </a:t>
            </a:r>
            <a:r>
              <a:rPr lang="en-US" sz="1200" kern="1200" dirty="0" smtClean="0">
                <a:solidFill>
                  <a:schemeClr val="tx1"/>
                </a:solidFill>
                <a:effectLst/>
                <a:latin typeface="+mn-lt"/>
                <a:ea typeface="+mn-ea"/>
                <a:cs typeface="+mn-cs"/>
              </a:rPr>
              <a:t>fields based on the movement of the address from one block to the other.  Do not update the </a:t>
            </a:r>
            <a:r>
              <a:rPr lang="en-US" sz="1200" b="1" kern="1200" dirty="0" smtClean="0">
                <a:solidFill>
                  <a:schemeClr val="tx1"/>
                </a:solidFill>
                <a:effectLst/>
                <a:latin typeface="+mn-lt"/>
                <a:ea typeface="+mn-ea"/>
                <a:cs typeface="+mn-cs"/>
              </a:rPr>
              <a:t>MAPSPOT</a:t>
            </a:r>
            <a:r>
              <a:rPr lang="en-US" sz="1200" kern="1200" dirty="0" smtClean="0">
                <a:solidFill>
                  <a:schemeClr val="tx1"/>
                </a:solidFill>
                <a:effectLst/>
                <a:latin typeface="+mn-lt"/>
                <a:ea typeface="+mn-ea"/>
                <a:cs typeface="+mn-cs"/>
              </a:rPr>
              <a:t> field or remove its information.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depicts the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a change to the </a:t>
            </a:r>
            <a:r>
              <a:rPr lang="en-US" sz="1200" b="1" kern="1200" dirty="0" smtClean="0">
                <a:solidFill>
                  <a:schemeClr val="tx1"/>
                </a:solidFill>
                <a:effectLst/>
                <a:latin typeface="+mn-lt"/>
                <a:ea typeface="+mn-ea"/>
                <a:cs typeface="+mn-cs"/>
              </a:rPr>
              <a:t>BLOCK</a:t>
            </a:r>
            <a:r>
              <a:rPr lang="en-US" sz="1200" kern="1200" dirty="0" smtClean="0">
                <a:solidFill>
                  <a:schemeClr val="tx1"/>
                </a:solidFill>
                <a:effectLst/>
                <a:latin typeface="+mn-lt"/>
                <a:ea typeface="+mn-ea"/>
                <a:cs typeface="+mn-cs"/>
              </a:rPr>
              <a:t> field, and updated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coordinates.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Please note, the “before” content is for illustration purposes only. After correction, the address list contains the records with the “C” action code and edited information.</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26</a:t>
            </a:fld>
            <a:endParaRPr lang="en-US" dirty="0"/>
          </a:p>
        </p:txBody>
      </p:sp>
    </p:spTree>
    <p:extLst>
      <p:ext uri="{BB962C8B-B14F-4D97-AF65-F5344CB8AC3E}">
        <p14:creationId xmlns:p14="http://schemas.microsoft.com/office/powerpoint/2010/main" val="7995598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the edges shapefile, select the incorrectly placed Court Street in tract 5003.00 block 2024.</a:t>
            </a:r>
          </a:p>
          <a:p>
            <a:r>
              <a:rPr lang="en-US" sz="1200" kern="1200" dirty="0" smtClean="0">
                <a:solidFill>
                  <a:schemeClr val="tx1"/>
                </a:solidFill>
                <a:effectLst/>
                <a:latin typeface="+mn-lt"/>
                <a:ea typeface="+mn-ea"/>
                <a:cs typeface="+mn-cs"/>
              </a:rPr>
              <a:t>In the attribute table for the incorrectly placed feature, enter </a:t>
            </a:r>
            <a:r>
              <a:rPr lang="en-US" sz="1200" b="1" kern="1200" dirty="0" smtClean="0">
                <a:solidFill>
                  <a:schemeClr val="tx1"/>
                </a:solidFill>
                <a:effectLst/>
                <a:latin typeface="+mn-lt"/>
                <a:ea typeface="+mn-ea"/>
                <a:cs typeface="+mn-cs"/>
              </a:rPr>
              <a:t>“DL”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CHNG_TYPE</a:t>
            </a:r>
            <a:r>
              <a:rPr lang="en-US" sz="1200" kern="1200" dirty="0" smtClean="0">
                <a:solidFill>
                  <a:schemeClr val="tx1"/>
                </a:solidFill>
                <a:effectLst/>
                <a:latin typeface="+mn-lt"/>
                <a:ea typeface="+mn-ea"/>
                <a:cs typeface="+mn-cs"/>
              </a:rPr>
              <a:t> field to show the feature marked for deletion.  Do not perform the actual deletion of the feature because that would also delete the attribute record needed to identify all changes to the edges shapefile.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edges shapefile, digitize Court Street in its correct location in block 1036, south of Brass Alley.</a:t>
            </a:r>
          </a:p>
          <a:p>
            <a:r>
              <a:rPr lang="en-US" sz="1200" kern="1200" dirty="0" smtClean="0">
                <a:solidFill>
                  <a:schemeClr val="tx1"/>
                </a:solidFill>
                <a:effectLst/>
                <a:latin typeface="+mn-lt"/>
                <a:ea typeface="+mn-ea"/>
                <a:cs typeface="+mn-cs"/>
              </a:rPr>
              <a:t>In the attribute table for the newly digitized record, enter the</a:t>
            </a:r>
            <a:r>
              <a:rPr lang="en-US" sz="1200" b="1" kern="1200" dirty="0" smtClean="0">
                <a:solidFill>
                  <a:schemeClr val="tx1"/>
                </a:solidFill>
                <a:effectLst/>
                <a:latin typeface="+mn-lt"/>
                <a:ea typeface="+mn-ea"/>
                <a:cs typeface="+mn-cs"/>
              </a:rPr>
              <a:t> MTFCC, FULLNAME, and CHNG_TYPE</a:t>
            </a:r>
            <a:r>
              <a:rPr lang="en-US" sz="1200" kern="1200" dirty="0" smtClean="0">
                <a:solidFill>
                  <a:schemeClr val="tx1"/>
                </a:solidFill>
                <a:effectLst/>
                <a:latin typeface="+mn-lt"/>
                <a:ea typeface="+mn-ea"/>
                <a:cs typeface="+mn-cs"/>
              </a:rPr>
              <a:t> fields, “S1400”, “Court St”, and “AL” respectively.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image illustrates the correctly placed street in block 1036, the incorrectly placed street in block 2024, and the three fields of required information in the edges shapefile attribute table.</a:t>
            </a:r>
          </a:p>
        </p:txBody>
      </p:sp>
      <p:sp>
        <p:nvSpPr>
          <p:cNvPr id="4" name="Slide Number Placeholder 3"/>
          <p:cNvSpPr>
            <a:spLocks noGrp="1"/>
          </p:cNvSpPr>
          <p:nvPr>
            <p:ph type="sldNum" sz="quarter" idx="10"/>
          </p:nvPr>
        </p:nvSpPr>
        <p:spPr/>
        <p:txBody>
          <a:bodyPr/>
          <a:lstStyle/>
          <a:p>
            <a:fld id="{603B9073-4934-4A18-B03D-7FA2DABDE591}" type="slidenum">
              <a:rPr lang="en-US" smtClean="0"/>
              <a:t>27</a:t>
            </a:fld>
            <a:endParaRPr lang="en-US" dirty="0"/>
          </a:p>
        </p:txBody>
      </p:sp>
    </p:spTree>
    <p:extLst>
      <p:ext uri="{BB962C8B-B14F-4D97-AF65-F5344CB8AC3E}">
        <p14:creationId xmlns:p14="http://schemas.microsoft.com/office/powerpoint/2010/main" val="4286545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a:t>
            </a:r>
            <a:r>
              <a:rPr lang="en-US" baseline="0" dirty="0" smtClean="0"/>
              <a:t> before and after example, t</a:t>
            </a:r>
            <a:r>
              <a:rPr lang="en-US" dirty="0" smtClean="0"/>
              <a:t>he census address list and edges shapefile incorrectly show Mount</a:t>
            </a:r>
            <a:r>
              <a:rPr lang="en-US" baseline="0" dirty="0" smtClean="0"/>
              <a:t> Road </a:t>
            </a:r>
            <a:r>
              <a:rPr lang="en-US" dirty="0" smtClean="0"/>
              <a:t>instead of Mountain Street, the correct street name.  Please</a:t>
            </a:r>
            <a:r>
              <a:rPr lang="en-US" baseline="0" dirty="0" smtClean="0"/>
              <a:t> n</a:t>
            </a:r>
            <a:r>
              <a:rPr lang="en-US" dirty="0" smtClean="0"/>
              <a:t>ote, not</a:t>
            </a:r>
            <a:r>
              <a:rPr lang="en-US" baseline="0" dirty="0" smtClean="0"/>
              <a:t> all of the addresses on Mountain Street are included in this example, just those in block 1010.  There are additional corrections for this street in two different blocks (1009 and 2024) based on the imagery in the next slide.</a:t>
            </a:r>
            <a:endParaRPr lang="en-US" dirty="0" smtClean="0"/>
          </a:p>
          <a:p>
            <a:pPr lvl="0"/>
            <a:endParaRPr lang="en-US" dirty="0" smtClean="0"/>
          </a:p>
          <a:p>
            <a:pPr lvl="0"/>
            <a:r>
              <a:rPr lang="en-US" dirty="0" smtClean="0"/>
              <a:t>In the census address list, enter a “</a:t>
            </a:r>
            <a:r>
              <a:rPr lang="en-US" b="1" dirty="0" smtClean="0"/>
              <a:t>C</a:t>
            </a:r>
            <a:r>
              <a:rPr lang="en-US" dirty="0" smtClean="0"/>
              <a:t>” in the </a:t>
            </a:r>
            <a:r>
              <a:rPr lang="en-US" b="1" dirty="0" smtClean="0"/>
              <a:t>ACTION</a:t>
            </a:r>
            <a:r>
              <a:rPr lang="en-US" dirty="0" smtClean="0"/>
              <a:t> field for all addresses located on Mount Rd</a:t>
            </a:r>
            <a:r>
              <a:rPr lang="en-US" baseline="0" dirty="0" smtClean="0"/>
              <a:t>.</a:t>
            </a:r>
            <a:endParaRPr lang="en-US" dirty="0" smtClean="0"/>
          </a:p>
          <a:p>
            <a:pPr lvl="0"/>
            <a:r>
              <a:rPr lang="en-US" dirty="0" smtClean="0"/>
              <a:t>In the </a:t>
            </a:r>
            <a:r>
              <a:rPr lang="en-US" b="1" dirty="0" smtClean="0"/>
              <a:t>STREETNAME</a:t>
            </a:r>
            <a:r>
              <a:rPr lang="en-US" b="1" baseline="0" dirty="0" smtClean="0"/>
              <a:t> </a:t>
            </a:r>
            <a:r>
              <a:rPr lang="en-US" b="0" baseline="0" dirty="0" smtClean="0"/>
              <a:t>field</a:t>
            </a:r>
            <a:r>
              <a:rPr lang="en-US" dirty="0" smtClean="0"/>
              <a:t> for those</a:t>
            </a:r>
            <a:r>
              <a:rPr lang="en-US" baseline="0" dirty="0" smtClean="0"/>
              <a:t> incorrect records,</a:t>
            </a:r>
            <a:r>
              <a:rPr lang="en-US" dirty="0" smtClean="0"/>
              <a:t> enter the correct name,</a:t>
            </a:r>
            <a:r>
              <a:rPr lang="en-US" baseline="0" dirty="0" smtClean="0"/>
              <a:t> Mountain St</a:t>
            </a:r>
            <a:r>
              <a:rPr lang="en-US" dirty="0" smtClean="0"/>
              <a:t>.</a:t>
            </a:r>
          </a:p>
          <a:p>
            <a:pPr lvl="0"/>
            <a:r>
              <a:rPr lang="en-US" dirty="0" smtClean="0"/>
              <a:t>Do</a:t>
            </a:r>
            <a:r>
              <a:rPr lang="en-US" baseline="0" dirty="0" smtClean="0"/>
              <a:t> not</a:t>
            </a:r>
            <a:r>
              <a:rPr lang="en-US" dirty="0" smtClean="0"/>
              <a:t> make any edits to the other</a:t>
            </a:r>
            <a:r>
              <a:rPr lang="en-US" baseline="0" dirty="0" smtClean="0"/>
              <a:t> fields.</a:t>
            </a:r>
          </a:p>
          <a:p>
            <a:pPr lvl="0"/>
            <a:endParaRPr lang="en-US" baseline="0" dirty="0" smtClean="0"/>
          </a:p>
          <a:p>
            <a:pPr lvl="0"/>
            <a:r>
              <a:rPr lang="en-US" sz="1200" kern="1200" dirty="0" smtClean="0">
                <a:solidFill>
                  <a:schemeClr val="tx1"/>
                </a:solidFill>
                <a:effectLst/>
                <a:latin typeface="+mn-lt"/>
                <a:ea typeface="+mn-ea"/>
                <a:cs typeface="+mn-cs"/>
              </a:rPr>
              <a:t>Once complete, the address list for this example will depict the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b="0" kern="1200" baseline="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a change to the </a:t>
            </a:r>
            <a:r>
              <a:rPr lang="en-US" sz="1200" b="1" kern="1200" dirty="0" smtClean="0">
                <a:solidFill>
                  <a:schemeClr val="tx1"/>
                </a:solidFill>
                <a:effectLst/>
                <a:latin typeface="+mn-lt"/>
                <a:ea typeface="+mn-ea"/>
                <a:cs typeface="+mn-cs"/>
              </a:rPr>
              <a:t>STREETNAME</a:t>
            </a:r>
            <a:r>
              <a:rPr lang="en-US" sz="1200" kern="1200" dirty="0" smtClean="0">
                <a:solidFill>
                  <a:schemeClr val="tx1"/>
                </a:solidFill>
                <a:effectLst/>
                <a:latin typeface="+mn-lt"/>
                <a:ea typeface="+mn-ea"/>
                <a:cs typeface="+mn-cs"/>
              </a:rPr>
              <a:t> field.</a:t>
            </a:r>
            <a:endParaRPr lang="en-US" baseline="0" dirty="0" smtClean="0"/>
          </a:p>
          <a:p>
            <a:pPr lvl="0"/>
            <a:endParaRPr lang="en-US" baseline="0" dirty="0" smtClean="0"/>
          </a:p>
          <a:p>
            <a:pPr lvl="0"/>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28</a:t>
            </a:fld>
            <a:endParaRPr lang="en-US" dirty="0"/>
          </a:p>
        </p:txBody>
      </p:sp>
    </p:spTree>
    <p:extLst>
      <p:ext uri="{BB962C8B-B14F-4D97-AF65-F5344CB8AC3E}">
        <p14:creationId xmlns:p14="http://schemas.microsoft.com/office/powerpoint/2010/main" val="1953960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edges shapefile,</a:t>
            </a:r>
            <a:r>
              <a:rPr lang="en-US" baseline="0" dirty="0" smtClean="0"/>
              <a:t> s</a:t>
            </a:r>
            <a:r>
              <a:rPr lang="en-US" dirty="0" smtClean="0"/>
              <a:t>elect all of the segments for</a:t>
            </a:r>
            <a:r>
              <a:rPr lang="en-US" baseline="0" dirty="0" smtClean="0"/>
              <a:t> </a:t>
            </a:r>
            <a:r>
              <a:rPr lang="en-US" dirty="0" smtClean="0"/>
              <a:t>the feature in need of correction, in this case Mount Rd.</a:t>
            </a:r>
          </a:p>
          <a:p>
            <a:r>
              <a:rPr lang="en-US" dirty="0" smtClean="0"/>
              <a:t>Edit the </a:t>
            </a:r>
            <a:r>
              <a:rPr lang="en-US" b="1" dirty="0" smtClean="0"/>
              <a:t>FULLNAME</a:t>
            </a:r>
            <a:r>
              <a:rPr lang="en-US" baseline="0" dirty="0" smtClean="0"/>
              <a:t> field, correcting it from Mount Rd to Mountain St.</a:t>
            </a:r>
          </a:p>
          <a:p>
            <a:r>
              <a:rPr lang="en-US" baseline="0" dirty="0" smtClean="0"/>
              <a:t>Enter </a:t>
            </a:r>
            <a:r>
              <a:rPr lang="en-US" b="1" baseline="0" dirty="0" smtClean="0"/>
              <a:t>“CA” </a:t>
            </a:r>
            <a:r>
              <a:rPr lang="en-US" baseline="0" dirty="0" smtClean="0"/>
              <a:t>in the </a:t>
            </a:r>
            <a:r>
              <a:rPr lang="en-US" b="1" baseline="0" dirty="0" smtClean="0"/>
              <a:t>CHNG_TYPE</a:t>
            </a:r>
            <a:r>
              <a:rPr lang="en-US" baseline="0" dirty="0" smtClean="0"/>
              <a:t> field to show a change to the attribution.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image illustrates the correctly named street (Mountain St)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shows the corrected </a:t>
            </a:r>
            <a:r>
              <a:rPr lang="en-US" sz="1200" b="1" kern="1200" dirty="0" smtClean="0">
                <a:solidFill>
                  <a:schemeClr val="tx1"/>
                </a:solidFill>
                <a:effectLst/>
                <a:latin typeface="+mn-lt"/>
                <a:ea typeface="+mn-ea"/>
                <a:cs typeface="+mn-cs"/>
              </a:rPr>
              <a:t>FULLNAME</a:t>
            </a:r>
            <a:r>
              <a:rPr lang="en-US" sz="1200" kern="1200" dirty="0" smtClean="0">
                <a:solidFill>
                  <a:schemeClr val="tx1"/>
                </a:solidFill>
                <a:effectLst/>
                <a:latin typeface="+mn-lt"/>
                <a:ea typeface="+mn-ea"/>
                <a:cs typeface="+mn-cs"/>
              </a:rPr>
              <a:t> field</a:t>
            </a:r>
            <a:r>
              <a:rPr lang="en-US" sz="1200" kern="1200" baseline="0" dirty="0" smtClean="0">
                <a:solidFill>
                  <a:schemeClr val="tx1"/>
                </a:solidFill>
                <a:effectLst/>
                <a:latin typeface="+mn-lt"/>
                <a:ea typeface="+mn-ea"/>
                <a:cs typeface="+mn-cs"/>
              </a:rPr>
              <a:t> and “</a:t>
            </a:r>
            <a:r>
              <a:rPr lang="en-US" sz="1200" b="1" kern="1200" baseline="0" dirty="0" smtClean="0">
                <a:solidFill>
                  <a:schemeClr val="tx1"/>
                </a:solidFill>
                <a:effectLst/>
                <a:latin typeface="+mn-lt"/>
                <a:ea typeface="+mn-ea"/>
                <a:cs typeface="+mn-cs"/>
              </a:rPr>
              <a:t>CA</a:t>
            </a:r>
            <a:r>
              <a:rPr lang="en-US" sz="1200" kern="1200" baseline="0" dirty="0" smtClean="0">
                <a:solidFill>
                  <a:schemeClr val="tx1"/>
                </a:solidFill>
                <a:effectLst/>
                <a:latin typeface="+mn-lt"/>
                <a:ea typeface="+mn-ea"/>
                <a:cs typeface="+mn-cs"/>
              </a:rPr>
              <a:t>” </a:t>
            </a:r>
            <a:r>
              <a:rPr lang="en-US" sz="1200" b="1" kern="1200" baseline="0" dirty="0" smtClean="0">
                <a:solidFill>
                  <a:schemeClr val="tx1"/>
                </a:solidFill>
                <a:effectLst/>
                <a:latin typeface="+mn-lt"/>
                <a:ea typeface="+mn-ea"/>
                <a:cs typeface="+mn-cs"/>
              </a:rPr>
              <a:t>CHNG_TYPE</a:t>
            </a:r>
            <a:r>
              <a:rPr lang="en-US" sz="1200" kern="1200" baseline="0" dirty="0" smtClean="0">
                <a:solidFill>
                  <a:schemeClr val="tx1"/>
                </a:solidFill>
                <a:effectLst/>
                <a:latin typeface="+mn-lt"/>
                <a:ea typeface="+mn-ea"/>
                <a:cs typeface="+mn-cs"/>
              </a:rPr>
              <a:t> field </a:t>
            </a:r>
            <a:r>
              <a:rPr lang="en-US" sz="1200" kern="1200" dirty="0" smtClean="0">
                <a:solidFill>
                  <a:schemeClr val="tx1"/>
                </a:solidFill>
                <a:effectLst/>
                <a:latin typeface="+mn-lt"/>
                <a:ea typeface="+mn-ea"/>
                <a:cs typeface="+mn-cs"/>
              </a:rPr>
              <a:t>in the edges shapefile attribute table.</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29</a:t>
            </a:fld>
            <a:endParaRPr lang="en-US" dirty="0"/>
          </a:p>
        </p:txBody>
      </p:sp>
    </p:spTree>
    <p:extLst>
      <p:ext uri="{BB962C8B-B14F-4D97-AF65-F5344CB8AC3E}">
        <p14:creationId xmlns:p14="http://schemas.microsoft.com/office/powerpoint/2010/main" val="2268532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Census Bureau has designed individual trainings for each of the seven product preference combinations that discuss the review and update of the 2020 LUCA materials unique to each product preference selection. </a:t>
            </a:r>
            <a:r>
              <a:rPr lang="en-US" b="1" dirty="0" smtClean="0"/>
              <a:t>Participants who registered and </a:t>
            </a:r>
            <a:r>
              <a:rPr lang="en-US" b="1" baseline="0" dirty="0" smtClean="0"/>
              <a:t>completed the Product Preference Form with “Digital” chosen in both  Section A and Section B should view this presentation.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Jurisdictions who registered for a product preference different from “Digital/Digital”, should not view this presentation</a:t>
            </a:r>
            <a:r>
              <a:rPr lang="en-US" b="0" i="0" baseline="0" dirty="0" smtClean="0"/>
              <a:t>. </a:t>
            </a:r>
            <a:r>
              <a:rPr lang="en-US" sz="1200" kern="1200" dirty="0" smtClean="0">
                <a:solidFill>
                  <a:schemeClr val="tx1"/>
                </a:solidFill>
                <a:effectLst/>
                <a:latin typeface="+mn-lt"/>
                <a:ea typeface="+mn-ea"/>
                <a:cs typeface="+mn-cs"/>
              </a:rPr>
              <a:t>Instead, refer to the presentation that matches the product preference combination from your </a:t>
            </a:r>
            <a:r>
              <a:rPr lang="en-US" sz="1200" i="1" kern="1200" dirty="0" smtClean="0">
                <a:solidFill>
                  <a:schemeClr val="tx1"/>
                </a:solidFill>
                <a:effectLst/>
                <a:latin typeface="+mn-lt"/>
                <a:ea typeface="+mn-ea"/>
                <a:cs typeface="+mn-cs"/>
              </a:rPr>
              <a:t>Product Preference Form (D-2003).</a:t>
            </a:r>
            <a:endParaRPr lang="en-US" b="0" i="0" dirty="0" smtClean="0"/>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a:t>
            </a:fld>
            <a:endParaRPr lang="en-US" dirty="0"/>
          </a:p>
        </p:txBody>
      </p:sp>
    </p:spTree>
    <p:extLst>
      <p:ext uri="{BB962C8B-B14F-4D97-AF65-F5344CB8AC3E}">
        <p14:creationId xmlns:p14="http://schemas.microsoft.com/office/powerpoint/2010/main" val="27995567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census address list for state and county participants may contain </a:t>
            </a:r>
            <a:r>
              <a:rPr lang="en-US" sz="1200" kern="1200" dirty="0" err="1" smtClean="0">
                <a:solidFill>
                  <a:schemeClr val="tx1"/>
                </a:solidFill>
                <a:effectLst/>
                <a:latin typeface="+mn-lt"/>
                <a:ea typeface="+mn-ea"/>
                <a:cs typeface="+mn-cs"/>
              </a:rPr>
              <a:t>ungeocoded</a:t>
            </a:r>
            <a:r>
              <a:rPr lang="en-US" sz="1200" kern="1200" dirty="0" smtClean="0">
                <a:solidFill>
                  <a:schemeClr val="tx1"/>
                </a:solidFill>
                <a:effectLst/>
                <a:latin typeface="+mn-lt"/>
                <a:ea typeface="+mn-ea"/>
                <a:cs typeface="+mn-cs"/>
              </a:rPr>
              <a:t> address records.  If so, these appear at the end of the address list. Consider reviewing these addresses to determine if they are valid residential addresses.  If they are, use the “C” action code and provide the census tract and census block for these records to ensure an accurate enumeration in the correct location.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participants determine ungeocoded records do not exist, are invalid, are out of the jurisdiction, or are nonresidential, they may mark them according to guidance in upcoming slides for the D, J and N action codes and as described in the Respondent Guide.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this example, the county address list for Winter County, CO51610, includes several ungeocoded address records.  The county participant knows the necessary information to correct the ungeocoded addresses along Oliver Avenue.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 </a:t>
            </a:r>
            <a:r>
              <a:rPr lang="en-US" sz="1200" kern="1200" dirty="0" smtClean="0">
                <a:solidFill>
                  <a:schemeClr val="tx1"/>
                </a:solidFill>
                <a:effectLst/>
                <a:latin typeface="+mn-lt"/>
                <a:ea typeface="+mn-ea"/>
                <a:cs typeface="+mn-cs"/>
              </a:rPr>
              <a:t>field for the records on Oliver Ave.</a:t>
            </a:r>
          </a:p>
          <a:p>
            <a:pPr lvl="0"/>
            <a:r>
              <a:rPr lang="en-US" dirty="0" smtClean="0"/>
              <a:t>Enter a “</a:t>
            </a:r>
            <a:r>
              <a:rPr lang="en-US" b="1" dirty="0" smtClean="0"/>
              <a:t>C</a:t>
            </a:r>
            <a:r>
              <a:rPr lang="en-US" dirty="0" smtClean="0"/>
              <a:t>” in the </a:t>
            </a:r>
            <a:r>
              <a:rPr lang="en-US" b="1" dirty="0" smtClean="0"/>
              <a:t>ACTION </a:t>
            </a:r>
            <a:r>
              <a:rPr lang="en-US" dirty="0" smtClean="0"/>
              <a:t>field.</a:t>
            </a:r>
          </a:p>
          <a:p>
            <a:pPr lvl="0"/>
            <a:r>
              <a:rPr lang="en-US" dirty="0" smtClean="0"/>
              <a:t>Enter the required geocode information in the appropriate fields for each ungeocoded</a:t>
            </a:r>
            <a:r>
              <a:rPr lang="en-US" baseline="0" dirty="0" smtClean="0"/>
              <a:t> </a:t>
            </a:r>
            <a:r>
              <a:rPr lang="en-US" dirty="0" smtClean="0"/>
              <a:t>address:</a:t>
            </a:r>
          </a:p>
          <a:p>
            <a:pPr lvl="1"/>
            <a:r>
              <a:rPr lang="en-US" b="0" dirty="0" smtClean="0"/>
              <a:t>Census Tract Number in the </a:t>
            </a:r>
            <a:r>
              <a:rPr lang="en-US" b="1" dirty="0" smtClean="0"/>
              <a:t>TRACT</a:t>
            </a:r>
            <a:r>
              <a:rPr lang="en-US" b="0" dirty="0" smtClean="0"/>
              <a:t> field. </a:t>
            </a:r>
            <a:r>
              <a:rPr lang="en-US" b="0" i="1" dirty="0" smtClean="0"/>
              <a:t>(5003.00)</a:t>
            </a:r>
          </a:p>
          <a:p>
            <a:pPr lvl="1"/>
            <a:r>
              <a:rPr lang="en-US" b="0" dirty="0" smtClean="0"/>
              <a:t>Census Block Number in the </a:t>
            </a:r>
            <a:r>
              <a:rPr lang="en-US" b="1" dirty="0" smtClean="0"/>
              <a:t>BLOCK</a:t>
            </a:r>
            <a:r>
              <a:rPr lang="en-US" b="0" dirty="0" smtClean="0"/>
              <a:t> field. (1000)</a:t>
            </a:r>
          </a:p>
          <a:p>
            <a:pPr lvl="0"/>
            <a:r>
              <a:rPr lang="en-US" b="0" dirty="0" smtClean="0"/>
              <a:t>Participants do not have to generate</a:t>
            </a:r>
            <a:r>
              <a:rPr lang="en-US" b="0" baseline="0" dirty="0" smtClean="0"/>
              <a:t> the </a:t>
            </a:r>
            <a:r>
              <a:rPr lang="en-US" b="1" baseline="0" dirty="0" smtClean="0"/>
              <a:t>GEOID</a:t>
            </a:r>
            <a:r>
              <a:rPr lang="en-US" b="0" baseline="0" dirty="0" smtClean="0"/>
              <a:t> value.</a:t>
            </a:r>
            <a:endParaRPr lang="en-US" b="0" dirty="0" smtClean="0"/>
          </a:p>
          <a:p>
            <a:r>
              <a:rPr lang="en-US" sz="1200" kern="1200" dirty="0" smtClean="0">
                <a:solidFill>
                  <a:schemeClr val="tx1"/>
                </a:solidFill>
                <a:effectLst/>
                <a:latin typeface="+mn-lt"/>
                <a:ea typeface="+mn-ea"/>
                <a:cs typeface="+mn-cs"/>
              </a:rPr>
              <a:t>If participants know the approximate location of each address, include the latitude and longitude values in the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fields, respectively.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will depict the “</a:t>
            </a:r>
            <a:r>
              <a:rPr lang="en-US" sz="1200" b="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 </a:t>
            </a:r>
            <a:r>
              <a:rPr lang="en-US" sz="1200" kern="1200" dirty="0" smtClean="0">
                <a:solidFill>
                  <a:schemeClr val="tx1"/>
                </a:solidFill>
                <a:effectLst/>
                <a:latin typeface="+mn-lt"/>
                <a:ea typeface="+mn-ea"/>
                <a:cs typeface="+mn-cs"/>
              </a:rPr>
              <a:t>inclusion of</a:t>
            </a:r>
            <a:r>
              <a:rPr lang="en-US" sz="1200" b="1" kern="1200" dirty="0" smtClean="0">
                <a:solidFill>
                  <a:schemeClr val="tx1"/>
                </a:solidFill>
                <a:effectLst/>
                <a:latin typeface="+mn-lt"/>
                <a:ea typeface="+mn-ea"/>
                <a:cs typeface="+mn-cs"/>
              </a:rPr>
              <a:t> TRACT </a:t>
            </a:r>
            <a:r>
              <a:rPr lang="en-US" sz="1200" kern="1200" dirty="0" smtClean="0">
                <a:solidFill>
                  <a:schemeClr val="tx1"/>
                </a:solidFill>
                <a:effectLst/>
                <a:latin typeface="+mn-lt"/>
                <a:ea typeface="+mn-ea"/>
                <a:cs typeface="+mn-cs"/>
              </a:rPr>
              <a:t>and</a:t>
            </a:r>
            <a:r>
              <a:rPr lang="en-US" sz="1200" b="1" kern="1200" dirty="0" smtClean="0">
                <a:solidFill>
                  <a:schemeClr val="tx1"/>
                </a:solidFill>
                <a:effectLst/>
                <a:latin typeface="+mn-lt"/>
                <a:ea typeface="+mn-ea"/>
                <a:cs typeface="+mn-cs"/>
              </a:rPr>
              <a:t> BLOCK </a:t>
            </a:r>
            <a:r>
              <a:rPr lang="en-US" sz="1200" kern="1200" dirty="0" smtClean="0">
                <a:solidFill>
                  <a:schemeClr val="tx1"/>
                </a:solidFill>
                <a:effectLst/>
                <a:latin typeface="+mn-lt"/>
                <a:ea typeface="+mn-ea"/>
                <a:cs typeface="+mn-cs"/>
              </a:rPr>
              <a:t>numbers, as well as the optional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 and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coordinate data.</a:t>
            </a:r>
          </a:p>
          <a:p>
            <a:pPr lvl="0"/>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30</a:t>
            </a:fld>
            <a:endParaRPr lang="en-US" dirty="0"/>
          </a:p>
        </p:txBody>
      </p:sp>
    </p:spTree>
    <p:extLst>
      <p:ext uri="{BB962C8B-B14F-4D97-AF65-F5344CB8AC3E}">
        <p14:creationId xmlns:p14="http://schemas.microsoft.com/office/powerpoint/2010/main" val="3607672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This slide serves as a transition from the “C” action code to the “D” action code.  The next few slides illustrate the proper use of the “D” action code and corresponding a “DL” change type update in the edges shapefile.</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31</a:t>
            </a:fld>
            <a:endParaRPr lang="en-US" dirty="0"/>
          </a:p>
        </p:txBody>
      </p:sp>
    </p:spTree>
    <p:extLst>
      <p:ext uri="{BB962C8B-B14F-4D97-AF65-F5344CB8AC3E}">
        <p14:creationId xmlns:p14="http://schemas.microsoft.com/office/powerpoint/2010/main" val="2244593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Participants use the “</a:t>
            </a:r>
            <a:r>
              <a:rPr lang="en-US" sz="1200" b="0"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action code on the census address list to flag residential address records that no longer exist, are uninhabitable or are duplicates. They may also use the “</a:t>
            </a:r>
            <a:r>
              <a:rPr lang="en-US" sz="1200" b="0"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action code to flag residential addresses along streets that no longer exist, as well as to flag records with incorrect house numbers or apartment/unit numbers.  In instances of address conversions (e.g., housing units converted to multiunit structure or group quarters; multiunit structure converted to a housing unit or group quarters; group quarters converted to a housing unit or multiunit structure), participants use the “</a:t>
            </a:r>
            <a:r>
              <a:rPr lang="en-US" sz="1200" b="0"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action code to delete the converted records.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cases of incorrect house number, apartment numbers and conversions, participants must </a:t>
            </a:r>
            <a:r>
              <a:rPr lang="en-US" sz="1200" u="sng" kern="1200" dirty="0" smtClean="0">
                <a:solidFill>
                  <a:schemeClr val="tx1"/>
                </a:solidFill>
                <a:effectLst/>
                <a:latin typeface="+mn-lt"/>
                <a:ea typeface="+mn-ea"/>
                <a:cs typeface="+mn-cs"/>
              </a:rPr>
              <a:t>add</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corrected addresses that correspond to the records marked for deletion.  The Census Bureau terms this type of update a “delete/add” action combination.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Besides updating the “</a:t>
            </a:r>
            <a:r>
              <a:rPr lang="en-US" sz="1200" b="0"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in the ACTION field, participants must not make any additional modifications for these records on the address list.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presentation includes three examples of proper use of the “D” action code, shown in </a:t>
            </a:r>
            <a:r>
              <a:rPr lang="en-US" sz="1200" b="1" kern="1200" dirty="0" smtClean="0">
                <a:solidFill>
                  <a:schemeClr val="tx1"/>
                </a:solidFill>
                <a:effectLst/>
                <a:latin typeface="+mn-lt"/>
                <a:ea typeface="+mn-ea"/>
                <a:cs typeface="+mn-cs"/>
              </a:rPr>
              <a:t>bold</a:t>
            </a:r>
            <a:r>
              <a:rPr lang="en-US" sz="1200" kern="1200" dirty="0" smtClean="0">
                <a:solidFill>
                  <a:schemeClr val="tx1"/>
                </a:solidFill>
                <a:effectLst/>
                <a:latin typeface="+mn-lt"/>
                <a:ea typeface="+mn-ea"/>
                <a:cs typeface="+mn-cs"/>
              </a:rPr>
              <a:t> on the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Deletion of address records along street that does not exist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Deletion of records with an incorrect apartment/unit number and the corresponding “Add” action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Deletion of housing unit converted to multiunit structure and the corresponding “Add” action</a:t>
            </a:r>
          </a:p>
        </p:txBody>
      </p:sp>
      <p:sp>
        <p:nvSpPr>
          <p:cNvPr id="4" name="Slide Number Placeholder 3"/>
          <p:cNvSpPr>
            <a:spLocks noGrp="1"/>
          </p:cNvSpPr>
          <p:nvPr>
            <p:ph type="sldNum" sz="quarter" idx="10"/>
          </p:nvPr>
        </p:nvSpPr>
        <p:spPr/>
        <p:txBody>
          <a:bodyPr/>
          <a:lstStyle/>
          <a:p>
            <a:fld id="{603B9073-4934-4A18-B03D-7FA2DABDE591}" type="slidenum">
              <a:rPr lang="en-US" smtClean="0"/>
              <a:t>32</a:t>
            </a:fld>
            <a:endParaRPr lang="en-US" dirty="0"/>
          </a:p>
        </p:txBody>
      </p:sp>
    </p:spTree>
    <p:extLst>
      <p:ext uri="{BB962C8B-B14F-4D97-AF65-F5344CB8AC3E}">
        <p14:creationId xmlns:p14="http://schemas.microsoft.com/office/powerpoint/2010/main" val="1934862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example, the census address list and edges shapefile incorrectly contain Donahue Street.  Though planned for creation, construction of the road and houses never occurred. Participants need to update both the address list and edges shapefile to correct this error.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the six addresses located on Donahue St.  Make no other</a:t>
            </a:r>
            <a:r>
              <a:rPr lang="en-US" sz="1200" kern="1200" baseline="0" dirty="0" smtClean="0">
                <a:solidFill>
                  <a:schemeClr val="tx1"/>
                </a:solidFill>
                <a:effectLst/>
                <a:latin typeface="+mn-lt"/>
                <a:ea typeface="+mn-ea"/>
                <a:cs typeface="+mn-cs"/>
              </a:rPr>
              <a:t> changes</a:t>
            </a:r>
            <a:r>
              <a:rPr lang="en-US" sz="1200" kern="1200" dirty="0" smtClean="0">
                <a:solidFill>
                  <a:schemeClr val="tx1"/>
                </a:solidFill>
                <a:effectLst/>
                <a:latin typeface="+mn-lt"/>
                <a:ea typeface="+mn-ea"/>
                <a:cs typeface="+mn-cs"/>
              </a:rPr>
              <a:t> to these records.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Take note the absence of the </a:t>
            </a:r>
            <a:r>
              <a:rPr lang="en-US" sz="1200" b="1" kern="1200" dirty="0" smtClean="0">
                <a:solidFill>
                  <a:schemeClr val="tx1"/>
                </a:solidFill>
                <a:effectLst/>
                <a:latin typeface="+mn-lt"/>
                <a:ea typeface="+mn-ea"/>
                <a:cs typeface="+mn-cs"/>
              </a:rPr>
              <a:t>MAPSPOT</a:t>
            </a:r>
            <a:r>
              <a:rPr lang="en-US" sz="1200" kern="1200" dirty="0" smtClean="0">
                <a:solidFill>
                  <a:schemeClr val="tx1"/>
                </a:solidFill>
                <a:effectLst/>
                <a:latin typeface="+mn-lt"/>
                <a:ea typeface="+mn-ea"/>
                <a:cs typeface="+mn-cs"/>
              </a:rPr>
              <a:t> or </a:t>
            </a:r>
            <a:r>
              <a:rPr lang="en-US" sz="1200" b="1" kern="1200" dirty="0" smtClean="0">
                <a:solidFill>
                  <a:schemeClr val="tx1"/>
                </a:solidFill>
                <a:effectLst/>
                <a:latin typeface="+mn-lt"/>
                <a:ea typeface="+mn-ea"/>
                <a:cs typeface="+mn-cs"/>
              </a:rPr>
              <a:t>LAT</a:t>
            </a:r>
            <a:r>
              <a:rPr lang="en-US" sz="1200" kern="1200" dirty="0" smtClean="0">
                <a:solidFill>
                  <a:schemeClr val="tx1"/>
                </a:solidFill>
                <a:effectLst/>
                <a:latin typeface="+mn-lt"/>
                <a:ea typeface="+mn-ea"/>
                <a:cs typeface="+mn-cs"/>
              </a:rPr>
              <a:t>/</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 values.  This makes sense because these structures do not exist.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address list for this example will depict the presence of the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03B9073-4934-4A18-B03D-7FA2DABDE591}" type="slidenum">
              <a:rPr lang="en-US" smtClean="0"/>
              <a:t>33</a:t>
            </a:fld>
            <a:endParaRPr lang="en-US" dirty="0"/>
          </a:p>
        </p:txBody>
      </p:sp>
    </p:spTree>
    <p:extLst>
      <p:ext uri="{BB962C8B-B14F-4D97-AF65-F5344CB8AC3E}">
        <p14:creationId xmlns:p14="http://schemas.microsoft.com/office/powerpoint/2010/main" val="12867451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edges shapefile,</a:t>
            </a:r>
            <a:r>
              <a:rPr lang="en-US" baseline="0" dirty="0" smtClean="0"/>
              <a:t> select Donahue St.</a:t>
            </a:r>
          </a:p>
          <a:p>
            <a:r>
              <a:rPr lang="en-US" sz="1200" kern="1200" dirty="0" smtClean="0">
                <a:solidFill>
                  <a:schemeClr val="tx1"/>
                </a:solidFill>
                <a:effectLst/>
                <a:latin typeface="+mn-lt"/>
                <a:ea typeface="+mn-ea"/>
                <a:cs typeface="+mn-cs"/>
              </a:rPr>
              <a:t>In the attribute table, enter </a:t>
            </a:r>
            <a:r>
              <a:rPr lang="en-US" sz="1200" b="1" kern="1200" dirty="0" smtClean="0">
                <a:solidFill>
                  <a:schemeClr val="tx1"/>
                </a:solidFill>
                <a:effectLst/>
                <a:latin typeface="+mn-lt"/>
                <a:ea typeface="+mn-ea"/>
                <a:cs typeface="+mn-cs"/>
              </a:rPr>
              <a:t>“DL”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CHNG_TYPE</a:t>
            </a:r>
            <a:r>
              <a:rPr lang="en-US" sz="1200" kern="1200" dirty="0" smtClean="0">
                <a:solidFill>
                  <a:schemeClr val="tx1"/>
                </a:solidFill>
                <a:effectLst/>
                <a:latin typeface="+mn-lt"/>
                <a:ea typeface="+mn-ea"/>
                <a:cs typeface="+mn-cs"/>
              </a:rPr>
              <a:t> field to show the feature marked for deletion.  Do not perform the actual deletion or that would also delete the attribute record needed to identify all changes to the edges shapefile.</a:t>
            </a:r>
          </a:p>
          <a:p>
            <a:endParaRPr lang="en-US" baseline="0" dirty="0" smtClean="0"/>
          </a:p>
          <a:p>
            <a:r>
              <a:rPr lang="en-US" sz="1200" kern="1200" dirty="0" smtClean="0">
                <a:solidFill>
                  <a:schemeClr val="tx1"/>
                </a:solidFill>
                <a:effectLst/>
                <a:latin typeface="+mn-lt"/>
                <a:ea typeface="+mn-ea"/>
                <a:cs typeface="+mn-cs"/>
              </a:rPr>
              <a:t>The image illustrates the </a:t>
            </a:r>
            <a:r>
              <a:rPr lang="en-US" sz="1200" kern="1200" baseline="0" dirty="0" smtClean="0">
                <a:solidFill>
                  <a:schemeClr val="tx1"/>
                </a:solidFill>
                <a:effectLst/>
                <a:latin typeface="+mn-lt"/>
                <a:ea typeface="+mn-ea"/>
                <a:cs typeface="+mn-cs"/>
              </a:rPr>
              <a:t>“</a:t>
            </a:r>
            <a:r>
              <a:rPr lang="en-US" sz="1200" b="1" kern="1200" baseline="0" dirty="0" smtClean="0">
                <a:solidFill>
                  <a:schemeClr val="tx1"/>
                </a:solidFill>
                <a:effectLst/>
                <a:latin typeface="+mn-lt"/>
                <a:ea typeface="+mn-ea"/>
                <a:cs typeface="+mn-cs"/>
              </a:rPr>
              <a:t>DL</a:t>
            </a:r>
            <a:r>
              <a:rPr lang="en-US" sz="1200" kern="1200" baseline="0" dirty="0" smtClean="0">
                <a:solidFill>
                  <a:schemeClr val="tx1"/>
                </a:solidFill>
                <a:effectLst/>
                <a:latin typeface="+mn-lt"/>
                <a:ea typeface="+mn-ea"/>
                <a:cs typeface="+mn-cs"/>
              </a:rPr>
              <a:t>” </a:t>
            </a:r>
            <a:r>
              <a:rPr lang="en-US" sz="1200" b="1" kern="1200" baseline="0" dirty="0" smtClean="0">
                <a:solidFill>
                  <a:schemeClr val="tx1"/>
                </a:solidFill>
                <a:effectLst/>
                <a:latin typeface="+mn-lt"/>
                <a:ea typeface="+mn-ea"/>
                <a:cs typeface="+mn-cs"/>
              </a:rPr>
              <a:t>CHNG_TYPE</a:t>
            </a:r>
            <a:r>
              <a:rPr lang="en-US" sz="1200" kern="1200" baseline="0" dirty="0" smtClean="0">
                <a:solidFill>
                  <a:schemeClr val="tx1"/>
                </a:solidFill>
                <a:effectLst/>
                <a:latin typeface="+mn-lt"/>
                <a:ea typeface="+mn-ea"/>
                <a:cs typeface="+mn-cs"/>
              </a:rPr>
              <a:t> field </a:t>
            </a:r>
            <a:r>
              <a:rPr lang="en-US" sz="1200" kern="1200" dirty="0" smtClean="0">
                <a:solidFill>
                  <a:schemeClr val="tx1"/>
                </a:solidFill>
                <a:effectLst/>
                <a:latin typeface="+mn-lt"/>
                <a:ea typeface="+mn-ea"/>
                <a:cs typeface="+mn-cs"/>
              </a:rPr>
              <a:t>in the edges shapefile attribute table.</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34</a:t>
            </a:fld>
            <a:endParaRPr lang="en-US" dirty="0"/>
          </a:p>
        </p:txBody>
      </p:sp>
    </p:spTree>
    <p:extLst>
      <p:ext uri="{BB962C8B-B14F-4D97-AF65-F5344CB8AC3E}">
        <p14:creationId xmlns:p14="http://schemas.microsoft.com/office/powerpoint/2010/main" val="6672879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example, the census address list shows incorrect apartment information for the apartments located at 1935 Eggman Rd.  Instead of A-D, local sources indicate the apartment units are numbered 101-104. Because participants cannot edit the apartment/unit information field on the address list, they must delete the incorrect records and add the correct records. There is no action required in the shapefile for this example.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noted earlier, the Census Bureau calls this a “delete/add” action.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the four addresses on Eggman Rd with the incorrect apartment information.  Take no other action on those records.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Next, in the address list, create/insert four new records/rows.</a:t>
            </a:r>
          </a:p>
          <a:p>
            <a:r>
              <a:rPr lang="en-US" sz="1200" kern="1200" dirty="0" smtClean="0">
                <a:solidFill>
                  <a:schemeClr val="tx1"/>
                </a:solidFill>
                <a:effectLst/>
                <a:latin typeface="+mn-lt"/>
                <a:ea typeface="+mn-ea"/>
                <a:cs typeface="+mn-cs"/>
              </a:rPr>
              <a:t>Enter an </a:t>
            </a:r>
            <a:r>
              <a:rPr lang="en-US" sz="1200" b="1" kern="1200" dirty="0" smtClean="0">
                <a:solidFill>
                  <a:schemeClr val="tx1"/>
                </a:solidFill>
                <a:effectLst/>
                <a:latin typeface="+mn-lt"/>
                <a:ea typeface="+mn-ea"/>
                <a:cs typeface="+mn-cs"/>
              </a:rPr>
              <a:t>“A”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the new records as well as the correct apartment information in the </a:t>
            </a:r>
            <a:r>
              <a:rPr lang="en-US" sz="1200" b="1" kern="1200" dirty="0" smtClean="0">
                <a:solidFill>
                  <a:schemeClr val="tx1"/>
                </a:solidFill>
                <a:effectLst/>
                <a:latin typeface="+mn-lt"/>
                <a:ea typeface="+mn-ea"/>
                <a:cs typeface="+mn-cs"/>
              </a:rPr>
              <a:t>APARTMENT UNIT </a:t>
            </a:r>
            <a:r>
              <a:rPr lang="en-US" sz="1200" kern="1200" dirty="0" smtClean="0">
                <a:solidFill>
                  <a:schemeClr val="tx1"/>
                </a:solidFill>
                <a:effectLst/>
                <a:latin typeface="+mn-lt"/>
                <a:ea typeface="+mn-ea"/>
                <a:cs typeface="+mn-cs"/>
              </a:rPr>
              <a:t>field.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Assuming no other problems exist with the deleted records, copy and paste or re-enter the information from the following fields of the deleted records: </a:t>
            </a:r>
            <a:r>
              <a:rPr lang="en-US" sz="1200" b="1" kern="1200" dirty="0" smtClean="0">
                <a:solidFill>
                  <a:schemeClr val="tx1"/>
                </a:solidFill>
                <a:effectLst/>
                <a:latin typeface="+mn-lt"/>
                <a:ea typeface="+mn-ea"/>
                <a:cs typeface="+mn-cs"/>
              </a:rPr>
              <a:t>ENTITY, STATEFP, COUNTYFP, TRACT, BLOCK, HOUSENUMBER, STREETNAME, ZIP, MAPSPOT, USE, LAT, </a:t>
            </a:r>
            <a:r>
              <a:rPr lang="en-US" sz="1200" kern="1200" dirty="0" smtClean="0">
                <a:solidFill>
                  <a:schemeClr val="tx1"/>
                </a:solidFill>
                <a:effectLst/>
                <a:latin typeface="+mn-lt"/>
                <a:ea typeface="+mn-ea"/>
                <a:cs typeface="+mn-cs"/>
              </a:rPr>
              <a:t>and </a:t>
            </a:r>
            <a:r>
              <a:rPr lang="en-US" sz="1200" b="1" kern="1200" dirty="0" smtClean="0">
                <a:solidFill>
                  <a:schemeClr val="tx1"/>
                </a:solidFill>
                <a:effectLst/>
                <a:latin typeface="+mn-lt"/>
                <a:ea typeface="+mn-ea"/>
                <a:cs typeface="+mn-cs"/>
              </a:rPr>
              <a:t>LONG</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DO </a:t>
            </a:r>
            <a:r>
              <a:rPr lang="en-US" sz="1200" b="1" kern="1200" dirty="0" smtClean="0">
                <a:solidFill>
                  <a:schemeClr val="tx1"/>
                </a:solidFill>
                <a:effectLst/>
                <a:latin typeface="+mn-lt"/>
                <a:ea typeface="+mn-ea"/>
                <a:cs typeface="+mn-cs"/>
              </a:rPr>
              <a:t>NOT </a:t>
            </a:r>
            <a:r>
              <a:rPr lang="en-US" sz="1200" kern="1200" dirty="0" smtClean="0">
                <a:solidFill>
                  <a:schemeClr val="tx1"/>
                </a:solidFill>
                <a:effectLst/>
                <a:latin typeface="+mn-lt"/>
                <a:ea typeface="+mn-ea"/>
                <a:cs typeface="+mn-cs"/>
              </a:rPr>
              <a:t>copy the LINE_NUMBER, MAFID, GEOID or CITY_STYLE fields.</a:t>
            </a:r>
          </a:p>
          <a:p>
            <a:endParaRPr lang="en-US" sz="1200" b="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 is no action required in the shapefile for this example.</a:t>
            </a:r>
          </a:p>
          <a:p>
            <a:endParaRPr lang="en-US" sz="1200" b="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Once complete, the address list for this example will depict the presence of the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b="0" kern="1200" baseline="0" dirty="0" smtClean="0">
                <a:solidFill>
                  <a:schemeClr val="tx1"/>
                </a:solidFill>
                <a:effectLst/>
                <a:latin typeface="+mn-lt"/>
                <a:ea typeface="+mn-ea"/>
                <a:cs typeface="+mn-cs"/>
              </a:rPr>
              <a:t> on the four incorrect Eggman Rd records and the “</a:t>
            </a:r>
            <a:r>
              <a:rPr lang="en-US" sz="1200" b="1" kern="1200" baseline="0" dirty="0" smtClean="0">
                <a:solidFill>
                  <a:schemeClr val="tx1"/>
                </a:solidFill>
                <a:effectLst/>
                <a:latin typeface="+mn-lt"/>
                <a:ea typeface="+mn-ea"/>
                <a:cs typeface="+mn-cs"/>
              </a:rPr>
              <a:t>A</a:t>
            </a:r>
            <a:r>
              <a:rPr lang="en-US" sz="1200" b="0" kern="1200" baseline="0" dirty="0" smtClean="0">
                <a:solidFill>
                  <a:schemeClr val="tx1"/>
                </a:solidFill>
                <a:effectLst/>
                <a:latin typeface="+mn-lt"/>
                <a:ea typeface="+mn-ea"/>
                <a:cs typeface="+mn-cs"/>
              </a:rPr>
              <a:t>” </a:t>
            </a:r>
            <a:r>
              <a:rPr lang="en-US" sz="1200" b="1" kern="1200" baseline="0" dirty="0" smtClean="0">
                <a:solidFill>
                  <a:schemeClr val="tx1"/>
                </a:solidFill>
                <a:effectLst/>
                <a:latin typeface="+mn-lt"/>
                <a:ea typeface="+mn-ea"/>
                <a:cs typeface="+mn-cs"/>
              </a:rPr>
              <a:t>ACTION</a:t>
            </a:r>
            <a:r>
              <a:rPr lang="en-US" sz="1200" b="0" kern="1200" baseline="0" dirty="0" smtClean="0">
                <a:solidFill>
                  <a:schemeClr val="tx1"/>
                </a:solidFill>
                <a:effectLst/>
                <a:latin typeface="+mn-lt"/>
                <a:ea typeface="+mn-ea"/>
                <a:cs typeface="+mn-cs"/>
              </a:rPr>
              <a:t> on the four newly added, correct Eggman Rd records.  The added records include all of the necessary information for census processing.</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35</a:t>
            </a:fld>
            <a:endParaRPr lang="en-US" dirty="0"/>
          </a:p>
        </p:txBody>
      </p:sp>
    </p:spTree>
    <p:extLst>
      <p:ext uri="{BB962C8B-B14F-4D97-AF65-F5344CB8AC3E}">
        <p14:creationId xmlns:p14="http://schemas.microsoft.com/office/powerpoint/2010/main" val="2575933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example, the census address list shows a single record for a housing unit located at 3501 Leon Road.  Local sources indicate this address has converted to a multiunit structure containing four apartments.  Instead of a single address for a housing unit, this address now represents a multiunit structure with four individual addresses.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the address on Leon Rd. Take no other action on the record.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Next, in the census address list, create/insert four new records/rows.</a:t>
            </a:r>
          </a:p>
          <a:p>
            <a:r>
              <a:rPr lang="en-US" sz="1200" kern="1200" dirty="0" smtClean="0">
                <a:solidFill>
                  <a:schemeClr val="tx1"/>
                </a:solidFill>
                <a:effectLst/>
                <a:latin typeface="+mn-lt"/>
                <a:ea typeface="+mn-ea"/>
                <a:cs typeface="+mn-cs"/>
              </a:rPr>
              <a:t>Enter an </a:t>
            </a:r>
            <a:r>
              <a:rPr lang="en-US" sz="1200" b="1" kern="1200" dirty="0" smtClean="0">
                <a:solidFill>
                  <a:schemeClr val="tx1"/>
                </a:solidFill>
                <a:effectLst/>
                <a:latin typeface="+mn-lt"/>
                <a:ea typeface="+mn-ea"/>
                <a:cs typeface="+mn-cs"/>
              </a:rPr>
              <a:t>“A” </a:t>
            </a:r>
            <a:r>
              <a:rPr lang="en-US" sz="1200" kern="1200" dirty="0" smtClean="0">
                <a:solidFill>
                  <a:schemeClr val="tx1"/>
                </a:solidFill>
                <a:effectLst/>
                <a:latin typeface="+mn-lt"/>
                <a:ea typeface="+mn-ea"/>
                <a:cs typeface="+mn-cs"/>
              </a:rPr>
              <a:t>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the new records as well as the correct apartment information in the </a:t>
            </a:r>
            <a:r>
              <a:rPr lang="en-US" sz="1200" b="1" kern="1200" dirty="0" smtClean="0">
                <a:solidFill>
                  <a:schemeClr val="tx1"/>
                </a:solidFill>
                <a:effectLst/>
                <a:latin typeface="+mn-lt"/>
                <a:ea typeface="+mn-ea"/>
                <a:cs typeface="+mn-cs"/>
              </a:rPr>
              <a:t>APARTMENT UNIT </a:t>
            </a:r>
            <a:r>
              <a:rPr lang="en-US" sz="1200" kern="1200" dirty="0" smtClean="0">
                <a:solidFill>
                  <a:schemeClr val="tx1"/>
                </a:solidFill>
                <a:effectLst/>
                <a:latin typeface="+mn-lt"/>
                <a:ea typeface="+mn-ea"/>
                <a:cs typeface="+mn-cs"/>
              </a:rPr>
              <a:t>field.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Assuming no other problems exist with the deleted records, copy/paste or re-enter the information from the following fields of the deleted records: </a:t>
            </a:r>
            <a:r>
              <a:rPr lang="en-US" sz="1200" b="1" kern="1200" dirty="0" smtClean="0">
                <a:solidFill>
                  <a:schemeClr val="tx1"/>
                </a:solidFill>
                <a:effectLst/>
                <a:latin typeface="+mn-lt"/>
                <a:ea typeface="+mn-ea"/>
                <a:cs typeface="+mn-cs"/>
              </a:rPr>
              <a:t>ENTITY, STATEFP, COUNTYFP, TRACT, BLOCK, HOUSENUMBER, STREETNAME, ZIP, USE, LAT, </a:t>
            </a:r>
            <a:r>
              <a:rPr lang="en-US" sz="1200" kern="1200" dirty="0" smtClean="0">
                <a:solidFill>
                  <a:schemeClr val="tx1"/>
                </a:solidFill>
                <a:effectLst/>
                <a:latin typeface="+mn-lt"/>
                <a:ea typeface="+mn-ea"/>
                <a:cs typeface="+mn-cs"/>
              </a:rPr>
              <a:t>and</a:t>
            </a:r>
            <a:r>
              <a:rPr lang="en-US" sz="1200" b="1" kern="1200" dirty="0" smtClean="0">
                <a:solidFill>
                  <a:schemeClr val="tx1"/>
                </a:solidFill>
                <a:effectLst/>
                <a:latin typeface="+mn-lt"/>
                <a:ea typeface="+mn-ea"/>
                <a:cs typeface="+mn-cs"/>
              </a:rPr>
              <a:t> LONG.</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DO </a:t>
            </a:r>
            <a:r>
              <a:rPr lang="en-US" sz="1200" b="1" kern="1200" dirty="0" smtClean="0">
                <a:solidFill>
                  <a:schemeClr val="tx1"/>
                </a:solidFill>
                <a:effectLst/>
                <a:latin typeface="+mn-lt"/>
                <a:ea typeface="+mn-ea"/>
                <a:cs typeface="+mn-cs"/>
              </a:rPr>
              <a:t>NOT</a:t>
            </a:r>
            <a:r>
              <a:rPr lang="en-US" sz="1200" kern="1200" dirty="0" smtClean="0">
                <a:solidFill>
                  <a:schemeClr val="tx1"/>
                </a:solidFill>
                <a:effectLst/>
                <a:latin typeface="+mn-lt"/>
                <a:ea typeface="+mn-ea"/>
                <a:cs typeface="+mn-cs"/>
              </a:rPr>
              <a:t> copy the LINE_NUMBER, MAFID or GEOID fields.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is no action required in the shapefile for this example.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census address list for this example will depict the presence of the “</a:t>
            </a:r>
            <a:r>
              <a:rPr lang="en-US" sz="1200" b="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on the one incorrect Leon Rd record and the “</a:t>
            </a:r>
            <a:r>
              <a:rPr lang="en-US" sz="1200" b="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on the four newly added Leon Rd records.  The added records include all of the necessary information for census processing</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36</a:t>
            </a:fld>
            <a:endParaRPr lang="en-US" dirty="0"/>
          </a:p>
        </p:txBody>
      </p:sp>
    </p:spTree>
    <p:extLst>
      <p:ext uri="{BB962C8B-B14F-4D97-AF65-F5344CB8AC3E}">
        <p14:creationId xmlns:p14="http://schemas.microsoft.com/office/powerpoint/2010/main" val="328928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next slide illustrates the proper use of the “</a:t>
            </a:r>
            <a:r>
              <a:rPr lang="en-US" sz="1200" b="0" kern="1200" dirty="0" smtClean="0">
                <a:solidFill>
                  <a:schemeClr val="tx1"/>
                </a:solidFill>
                <a:effectLst/>
                <a:latin typeface="+mn-lt"/>
                <a:ea typeface="+mn-ea"/>
                <a:cs typeface="+mn-cs"/>
              </a:rPr>
              <a:t>J</a:t>
            </a:r>
            <a:r>
              <a:rPr lang="en-US" sz="1200" kern="1200" dirty="0" smtClean="0">
                <a:solidFill>
                  <a:schemeClr val="tx1"/>
                </a:solidFill>
                <a:effectLst/>
                <a:latin typeface="+mn-lt"/>
                <a:ea typeface="+mn-ea"/>
                <a:cs typeface="+mn-cs"/>
              </a:rPr>
              <a:t>” action code.  There</a:t>
            </a:r>
            <a:r>
              <a:rPr lang="en-US" sz="1200" kern="1200" baseline="0" dirty="0" smtClean="0">
                <a:solidFill>
                  <a:schemeClr val="tx1"/>
                </a:solidFill>
                <a:effectLst/>
                <a:latin typeface="+mn-lt"/>
                <a:ea typeface="+mn-ea"/>
                <a:cs typeface="+mn-cs"/>
              </a:rPr>
              <a:t> are no accompanying shapefile updates with this example.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During the review and update strategies presentation, the Census Bureau identified blocks that span jurisdiction boundaries as potential priorities for review.  Keep these “boundary” blocks in mind while conducting the LUCA review. Participants may find these errors in blocks that contain road features that split a legal boundary (reservation, county, minor civil</a:t>
            </a:r>
            <a:r>
              <a:rPr lang="en-US" sz="1200" kern="1200" baseline="0" dirty="0" smtClean="0">
                <a:solidFill>
                  <a:schemeClr val="tx1"/>
                </a:solidFill>
                <a:effectLst/>
                <a:latin typeface="+mn-lt"/>
                <a:ea typeface="+mn-ea"/>
                <a:cs typeface="+mn-cs"/>
              </a:rPr>
              <a:t> division</a:t>
            </a:r>
            <a:r>
              <a:rPr lang="en-US" sz="1200" kern="1200" dirty="0" smtClean="0">
                <a:solidFill>
                  <a:schemeClr val="tx1"/>
                </a:solidFill>
                <a:effectLst/>
                <a:latin typeface="+mn-lt"/>
                <a:ea typeface="+mn-ea"/>
                <a:cs typeface="+mn-cs"/>
              </a:rPr>
              <a:t>, or place).</a:t>
            </a:r>
          </a:p>
        </p:txBody>
      </p:sp>
      <p:sp>
        <p:nvSpPr>
          <p:cNvPr id="4" name="Slide Number Placeholder 3"/>
          <p:cNvSpPr>
            <a:spLocks noGrp="1"/>
          </p:cNvSpPr>
          <p:nvPr>
            <p:ph type="sldNum" sz="quarter" idx="10"/>
          </p:nvPr>
        </p:nvSpPr>
        <p:spPr/>
        <p:txBody>
          <a:bodyPr/>
          <a:lstStyle/>
          <a:p>
            <a:fld id="{603B9073-4934-4A18-B03D-7FA2DABDE591}" type="slidenum">
              <a:rPr lang="en-US" smtClean="0"/>
              <a:t>37</a:t>
            </a:fld>
            <a:endParaRPr lang="en-US" dirty="0"/>
          </a:p>
        </p:txBody>
      </p:sp>
    </p:spTree>
    <p:extLst>
      <p:ext uri="{BB962C8B-B14F-4D97-AF65-F5344CB8AC3E}">
        <p14:creationId xmlns:p14="http://schemas.microsoft.com/office/powerpoint/2010/main" val="7285402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Participants use the “J” action code to flag residential addresses that are not in their jurisdiction.  By this, the Census Bureau means the address does not fall within the legal boundary of the jurisdiction as depicted on the LUCA products.  Participants may use the “J” action code for city style, non-city style, and ungeocoded address records. When used, participants must not make any other modifications to the address record.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this example, two residential addresses on Pueblo Trail are not in the participant’s jurisdiction.</a:t>
            </a:r>
          </a:p>
          <a:p>
            <a:r>
              <a:rPr lang="en-US" sz="1200" kern="1200" dirty="0" smtClean="0">
                <a:solidFill>
                  <a:schemeClr val="tx1"/>
                </a:solidFill>
                <a:effectLst/>
                <a:latin typeface="+mn-lt"/>
                <a:ea typeface="+mn-ea"/>
                <a:cs typeface="+mn-cs"/>
              </a:rPr>
              <a:t>In the census address list, enter a “</a:t>
            </a:r>
            <a:r>
              <a:rPr lang="en-US" sz="1200" b="1" kern="1200" dirty="0" smtClean="0">
                <a:solidFill>
                  <a:schemeClr val="tx1"/>
                </a:solidFill>
                <a:effectLst/>
                <a:latin typeface="+mn-lt"/>
                <a:ea typeface="+mn-ea"/>
                <a:cs typeface="+mn-cs"/>
              </a:rPr>
              <a:t>J</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for the two addresses in Pueblo Trail. Take no other action on the record.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Once complete, the census address list for this example will depict the presence of the “J” ACTION on the two, out of jurisdiction, Pueblo Trail addresses.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38</a:t>
            </a:fld>
            <a:endParaRPr lang="en-US" dirty="0"/>
          </a:p>
        </p:txBody>
      </p:sp>
    </p:spTree>
    <p:extLst>
      <p:ext uri="{BB962C8B-B14F-4D97-AF65-F5344CB8AC3E}">
        <p14:creationId xmlns:p14="http://schemas.microsoft.com/office/powerpoint/2010/main" val="18332170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final action code to discuss for participants is the nonresidential, “N”.  The next slide provides an example of the proper use of the “N” action code. Like the “J” action code example, there is no corresponding shapefile update for this example.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39</a:t>
            </a:fld>
            <a:endParaRPr lang="en-US" dirty="0"/>
          </a:p>
        </p:txBody>
      </p:sp>
    </p:spTree>
    <p:extLst>
      <p:ext uri="{BB962C8B-B14F-4D97-AF65-F5344CB8AC3E}">
        <p14:creationId xmlns:p14="http://schemas.microsoft.com/office/powerpoint/2010/main" val="143883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section of the presentation, participants receive a refresher on Title 13 and the digital materials that accompany the “Digital/Digital” product preference.  Earlier presentations on digital address materials and digital map materials introduced these materials, which is why we deem these slides a “materials refresher”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dirty="0"/>
          </a:p>
        </p:txBody>
      </p:sp>
    </p:spTree>
    <p:extLst>
      <p:ext uri="{BB962C8B-B14F-4D97-AF65-F5344CB8AC3E}">
        <p14:creationId xmlns:p14="http://schemas.microsoft.com/office/powerpoint/2010/main" val="3480386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 an “</a:t>
            </a:r>
            <a:r>
              <a:rPr lang="en-US" sz="1200" b="1" kern="1200" dirty="0" smtClean="0">
                <a:solidFill>
                  <a:schemeClr val="tx1"/>
                </a:solidFill>
                <a:effectLst/>
                <a:latin typeface="+mn-lt"/>
                <a:ea typeface="+mn-ea"/>
                <a:cs typeface="+mn-cs"/>
              </a:rPr>
              <a:t>N</a:t>
            </a:r>
            <a:r>
              <a:rPr lang="en-US" sz="1200" kern="1200" dirty="0" smtClean="0">
                <a:solidFill>
                  <a:schemeClr val="tx1"/>
                </a:solidFill>
                <a:effectLst/>
                <a:latin typeface="+mn-lt"/>
                <a:ea typeface="+mn-ea"/>
                <a:cs typeface="+mn-cs"/>
              </a:rPr>
              <a:t>” action code</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flag addresses listed on the census address list, but used for any purpose other than residential such as businesses, schools, churches and government offices.</a:t>
            </a:r>
          </a:p>
          <a:p>
            <a:endParaRPr lang="en-US" dirty="0" smtClean="0"/>
          </a:p>
          <a:p>
            <a:r>
              <a:rPr lang="en-US" sz="1200" kern="1200" dirty="0" smtClean="0">
                <a:solidFill>
                  <a:schemeClr val="tx1"/>
                </a:solidFill>
                <a:effectLst/>
                <a:latin typeface="+mn-lt"/>
                <a:ea typeface="+mn-ea"/>
                <a:cs typeface="+mn-cs"/>
              </a:rPr>
              <a:t>Before entering an “</a:t>
            </a:r>
            <a:r>
              <a:rPr lang="en-US" sz="1200" b="1" kern="1200" dirty="0" smtClean="0">
                <a:solidFill>
                  <a:schemeClr val="tx1"/>
                </a:solidFill>
                <a:effectLst/>
                <a:latin typeface="+mn-lt"/>
                <a:ea typeface="+mn-ea"/>
                <a:cs typeface="+mn-cs"/>
              </a:rPr>
              <a:t>N</a:t>
            </a:r>
            <a:r>
              <a:rPr lang="en-US" sz="1200" kern="1200" dirty="0" smtClean="0">
                <a:solidFill>
                  <a:schemeClr val="tx1"/>
                </a:solidFill>
                <a:effectLst/>
                <a:latin typeface="+mn-lt"/>
                <a:ea typeface="+mn-ea"/>
                <a:cs typeface="+mn-cs"/>
              </a:rPr>
              <a:t>” in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ensure that the structure does not contain a housing unit. Some structures can contain both residential and nonresidential units even though they have a single address such as an apartment over a store or a home with an office.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Like the other action codes, participants can use the “</a:t>
            </a:r>
            <a:r>
              <a:rPr lang="en-US" sz="1200" b="1" kern="1200" dirty="0" smtClean="0">
                <a:solidFill>
                  <a:schemeClr val="tx1"/>
                </a:solidFill>
                <a:effectLst/>
                <a:latin typeface="+mn-lt"/>
                <a:ea typeface="+mn-ea"/>
                <a:cs typeface="+mn-cs"/>
              </a:rPr>
              <a:t>N</a:t>
            </a:r>
            <a:r>
              <a:rPr lang="en-US" sz="1200" kern="1200" dirty="0" smtClean="0">
                <a:solidFill>
                  <a:schemeClr val="tx1"/>
                </a:solidFill>
                <a:effectLst/>
                <a:latin typeface="+mn-lt"/>
                <a:ea typeface="+mn-ea"/>
                <a:cs typeface="+mn-cs"/>
              </a:rPr>
              <a:t>” action code for city style, non-city style, and ungeocoded address records. </a:t>
            </a:r>
          </a:p>
          <a:p>
            <a:endParaRPr lang="en-US" sz="1200" b="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Do not make modifications </a:t>
            </a:r>
            <a:r>
              <a:rPr lang="en-US" sz="1200" kern="1200" dirty="0" smtClean="0">
                <a:solidFill>
                  <a:schemeClr val="tx1"/>
                </a:solidFill>
                <a:effectLst/>
                <a:latin typeface="+mn-lt"/>
                <a:ea typeface="+mn-ea"/>
                <a:cs typeface="+mn-cs"/>
              </a:rPr>
              <a:t>to any other fields for nonresidential addresses.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this example, 202 Cassiopeia Drive is a business, not a housing unit or group quarters. Once complete, the census address list for this record will depict the “</a:t>
            </a:r>
            <a:r>
              <a:rPr lang="en-US" sz="1200" b="1" kern="1200" dirty="0" smtClean="0">
                <a:solidFill>
                  <a:schemeClr val="tx1"/>
                </a:solidFill>
                <a:effectLst/>
                <a:latin typeface="+mn-lt"/>
                <a:ea typeface="+mn-ea"/>
                <a:cs typeface="+mn-cs"/>
              </a:rPr>
              <a:t>N</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for the one record on Cassiopeia Drive.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40</a:t>
            </a:fld>
            <a:endParaRPr lang="en-US" dirty="0"/>
          </a:p>
        </p:txBody>
      </p:sp>
    </p:spTree>
    <p:extLst>
      <p:ext uri="{BB962C8B-B14F-4D97-AF65-F5344CB8AC3E}">
        <p14:creationId xmlns:p14="http://schemas.microsoft.com/office/powerpoint/2010/main" val="3215444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Only a sample of the updates performed in the previous slides are included in this visual due to readability concerns within PowerPoint. The important point of this partial image and summary is to emphasize the presence of codes in the ACTION field, which leads right into the last presentation regarding preparing the updated file for submission. To prepare for submitting the updated address list records, participants should re-sort the census address list by the </a:t>
            </a:r>
            <a:r>
              <a:rPr lang="en-US" sz="1200" b="1" kern="1200" dirty="0" smtClean="0">
                <a:solidFill>
                  <a:schemeClr val="tx1"/>
                </a:solidFill>
                <a:effectLst/>
                <a:latin typeface="+mn-lt"/>
                <a:ea typeface="+mn-ea"/>
                <a:cs typeface="+mn-cs"/>
              </a:rPr>
              <a:t>ACTION</a:t>
            </a:r>
            <a:r>
              <a:rPr lang="en-US" sz="1200" kern="1200" dirty="0" smtClean="0">
                <a:solidFill>
                  <a:schemeClr val="tx1"/>
                </a:solidFill>
                <a:effectLst/>
                <a:latin typeface="+mn-lt"/>
                <a:ea typeface="+mn-ea"/>
                <a:cs typeface="+mn-cs"/>
              </a:rPr>
              <a:t> field. This sorting promotes all records with an ACTION present to the top of the census address list for ease of selection and saving into the jurisdiction’s address list submission.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41</a:t>
            </a:fld>
            <a:endParaRPr lang="en-US" dirty="0"/>
          </a:p>
        </p:txBody>
      </p:sp>
    </p:spTree>
    <p:extLst>
      <p:ext uri="{BB962C8B-B14F-4D97-AF65-F5344CB8AC3E}">
        <p14:creationId xmlns:p14="http://schemas.microsoft.com/office/powerpoint/2010/main" val="603796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important</a:t>
            </a:r>
            <a:r>
              <a:rPr lang="en-US" baseline="0" dirty="0" smtClean="0"/>
              <a:t> point of this slide is to provide a summary visual of the edges shapefile updates.  </a:t>
            </a:r>
            <a:r>
              <a:rPr lang="en-US" dirty="0" smtClean="0"/>
              <a:t>The yellow features</a:t>
            </a:r>
            <a:r>
              <a:rPr lang="en-US" baseline="0" dirty="0" smtClean="0"/>
              <a:t> represent road features to add, flagged with “</a:t>
            </a:r>
            <a:r>
              <a:rPr lang="en-US" b="1" baseline="0" dirty="0" smtClean="0"/>
              <a:t>AL</a:t>
            </a:r>
            <a:r>
              <a:rPr lang="en-US" baseline="0" dirty="0" smtClean="0"/>
              <a:t>”.  The orange features represented road features with changed attribution, flagged with “</a:t>
            </a:r>
            <a:r>
              <a:rPr lang="en-US" b="1" baseline="0" dirty="0" smtClean="0"/>
              <a:t>CA</a:t>
            </a:r>
            <a:r>
              <a:rPr lang="en-US" baseline="0" dirty="0" smtClean="0"/>
              <a:t>”.  The red features represent road features flagged for deletion, shown in the attribute table as “</a:t>
            </a:r>
            <a:r>
              <a:rPr lang="en-US" b="1" baseline="0" dirty="0" smtClean="0"/>
              <a:t>DL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42</a:t>
            </a:fld>
            <a:endParaRPr lang="en-US" dirty="0"/>
          </a:p>
        </p:txBody>
      </p:sp>
    </p:spTree>
    <p:extLst>
      <p:ext uri="{BB962C8B-B14F-4D97-AF65-F5344CB8AC3E}">
        <p14:creationId xmlns:p14="http://schemas.microsoft.com/office/powerpoint/2010/main" val="39115851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we wrap up the presentation for “Digital/Digital” participants, please be aware additional examples of working with the census address list are included in the Respondent Guide that accompanies the materials.  In addition, the Census Bureau wants to ensure all participants are aware of the ways to get support and assistance for the 2020 LUCA operation.  Please visit the 2020 LUCA website 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email them at GEO.2020.LUCA@census.gov. Also included on this slide is information for our regional office.</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5647591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sz="1200" kern="1200" dirty="0" smtClean="0">
                <a:solidFill>
                  <a:schemeClr val="tx1"/>
                </a:solidFill>
                <a:effectLst/>
                <a:latin typeface="+mn-lt"/>
                <a:ea typeface="+mn-ea"/>
                <a:cs typeface="+mn-cs"/>
              </a:rPr>
              <a:t>For those of wanting to learn more or using social media, please feel free to ‘connect with us’ through these URLs and social media sites.  Thank you for attending today’s 2020 LUCA Training workshop for “Digital/Digital” participants.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final presentation to review relates to the submission of updated materials. Participants with a digital address list should review </a:t>
            </a:r>
            <a:r>
              <a:rPr lang="en-US" sz="1200" kern="1200" baseline="0" dirty="0" smtClean="0">
                <a:solidFill>
                  <a:schemeClr val="tx1"/>
                </a:solidFill>
                <a:effectLst/>
                <a:latin typeface="+mn-lt"/>
                <a:ea typeface="+mn-ea"/>
                <a:cs typeface="+mn-cs"/>
              </a:rPr>
              <a:t>the Digital Address List Submissions presentation.</a:t>
            </a:r>
            <a:endParaRPr lang="en-US" sz="1200" kern="1200" dirty="0">
              <a:solidFill>
                <a:schemeClr val="tx1"/>
              </a:solidFill>
              <a:effectLst/>
              <a:latin typeface="+mn-lt"/>
              <a:ea typeface="+mn-ea"/>
              <a:cs typeface="+mn-cs"/>
            </a:endParaRP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44</a:t>
            </a:fld>
            <a:endParaRPr lang="en-US" dirty="0"/>
          </a:p>
        </p:txBody>
      </p:sp>
    </p:spTree>
    <p:extLst>
      <p:ext uri="{BB962C8B-B14F-4D97-AF65-F5344CB8AC3E}">
        <p14:creationId xmlns:p14="http://schemas.microsoft.com/office/powerpoint/2010/main" val="2357348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beginning with detailed content, it is important to mention Title 13. Title 13 U.S.C. protects information provided to and from LUCA. It requires the Census Bureau ensure the confidential treatment of census related information, including individual addresses and structure points (also known as map spots on the paper LUCA materials), and maintain the confidentiality of all information it collects. LUCA requires all liaisons, reviewers, and anyone with access to the Title 13 materials abide by the Confidentiality and Security Guidelines and sign the </a:t>
            </a:r>
            <a:r>
              <a:rPr lang="en-US" sz="1200" i="1" kern="1200" dirty="0" smtClean="0">
                <a:solidFill>
                  <a:schemeClr val="tx1"/>
                </a:solidFill>
                <a:effectLst/>
                <a:latin typeface="+mn-lt"/>
                <a:ea typeface="+mn-ea"/>
                <a:cs typeface="+mn-cs"/>
              </a:rPr>
              <a:t>Confidentiality Agreement Form.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address list is Title 13 material and requires protection. The guidelines document that accompanied the LUCA invitation/registration materials is included in the Respondent Guide. If changes occur to staff that have access to the Title 13 materials, the jurisdiction must provide updated Confidentiality Forms as the changes occur, throughout the LUCA operation timeframe.</a:t>
            </a:r>
            <a:endParaRPr lang="en-US" i="0" baseline="0" dirty="0" smtClean="0"/>
          </a:p>
        </p:txBody>
      </p:sp>
    </p:spTree>
    <p:extLst>
      <p:ext uri="{BB962C8B-B14F-4D97-AF65-F5344CB8AC3E}">
        <p14:creationId xmlns:p14="http://schemas.microsoft.com/office/powerpoint/2010/main" val="3643638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Title 13 provides the following protections to individuals and businesses: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never publishes private information. It is against the law to disclose or publish any private information that identifies an individual or business, including names, addresses (including GPS coordinates), Social Security Numbers, and telephone numbers.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collects information to produce statistics. No government agency or court can use personal information against respondents.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staff is legally required to maintain the confidentiality of your data. Every person with access to your data is sworn to protect Title 13 data (and the data you share)</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or life. They understand that the penalties for violating this law are applicable for a lifetime.</a:t>
            </a:r>
          </a:p>
          <a:p>
            <a:pPr marL="171450" indent="-171450">
              <a:buFont typeface="Arial" panose="020B0604020202020204" pitchFamily="34" charset="0"/>
              <a:buChar char="•"/>
            </a:pPr>
            <a:r>
              <a:rPr lang="en-US" i="0" u="sng" dirty="0" smtClean="0"/>
              <a:t>Violating the law is a serious federal crime. Anyone who violates this law will face severe penalties, including a federal prison sentence of up to five years, a fine of up to $250,000, or both</a:t>
            </a:r>
            <a:r>
              <a:rPr lang="en-US" i="1" u="sng" dirty="0" smtClean="0"/>
              <a:t>.</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dirty="0"/>
          </a:p>
        </p:txBody>
      </p:sp>
    </p:spTree>
    <p:extLst>
      <p:ext uri="{BB962C8B-B14F-4D97-AF65-F5344CB8AC3E}">
        <p14:creationId xmlns:p14="http://schemas.microsoft.com/office/powerpoint/2010/main" val="2284012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section of the presentation highlights the Title 13 Address List.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7</a:t>
            </a:fld>
            <a:endParaRPr lang="en-US" dirty="0"/>
          </a:p>
        </p:txBody>
      </p:sp>
    </p:spTree>
    <p:extLst>
      <p:ext uri="{BB962C8B-B14F-4D97-AF65-F5344CB8AC3E}">
        <p14:creationId xmlns:p14="http://schemas.microsoft.com/office/powerpoint/2010/main" val="221467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Address List contains all of the residential (city-style and non-city</a:t>
            </a:r>
            <a:r>
              <a:rPr lang="en-US" baseline="0" dirty="0" smtClean="0"/>
              <a:t> </a:t>
            </a:r>
            <a:r>
              <a:rPr lang="en-US" dirty="0" smtClean="0"/>
              <a:t>style) addresses known to the Census Bureau within your jurisdiction, reservation or off reservation trust lands. It also contains census geographic codes (state, county, census tract, census block) that indicate the location of each address.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It is a comma delimited text file (.csv) and contains 24 fields of information. I</a:t>
            </a:r>
            <a:r>
              <a:rPr lang="en-US" baseline="0" dirty="0" smtClean="0"/>
              <a:t>t is critical to follow the procedures that discuss “importing” the .csv rather than simply opening by using the File-Open method or double-clicking the file.</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Each address record in the address list file is a maximum of 649 characters. The character length of each record may vary. The first row, or header row, of the address list file displays the field names for each data column in the file. Plan to remove spaces</a:t>
            </a:r>
            <a:r>
              <a:rPr lang="en-US" baseline="0" dirty="0" smtClean="0"/>
              <a:t> that exist in the header row for effective use in ArcGIS</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03B9073-4934-4A18-B03D-7FA2DABDE591}" type="slidenum">
              <a:rPr lang="en-US" smtClean="0"/>
              <a:t>8</a:t>
            </a:fld>
            <a:endParaRPr lang="en-US" dirty="0"/>
          </a:p>
        </p:txBody>
      </p:sp>
    </p:spTree>
    <p:extLst>
      <p:ext uri="{BB962C8B-B14F-4D97-AF65-F5344CB8AC3E}">
        <p14:creationId xmlns:p14="http://schemas.microsoft.com/office/powerpoint/2010/main" val="1049225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slide illustrates a portion</a:t>
            </a:r>
            <a:r>
              <a:rPr lang="en-US" sz="1200" kern="1200" baseline="0" dirty="0" smtClean="0">
                <a:solidFill>
                  <a:schemeClr val="tx1"/>
                </a:solidFill>
                <a:effectLst/>
                <a:latin typeface="+mn-lt"/>
                <a:ea typeface="+mn-ea"/>
                <a:cs typeface="+mn-cs"/>
              </a:rPr>
              <a:t> of Table 3 from the Respondent Guide.  It depicts the record layout </a:t>
            </a:r>
            <a:r>
              <a:rPr lang="en-US" sz="1200" kern="1200" dirty="0" smtClean="0">
                <a:solidFill>
                  <a:schemeClr val="tx1"/>
                </a:solidFill>
                <a:effectLst/>
                <a:latin typeface="+mn-lt"/>
                <a:ea typeface="+mn-ea"/>
                <a:cs typeface="+mn-cs"/>
              </a:rPr>
              <a:t>of the 2020 LUCA digital address list</a:t>
            </a:r>
            <a:r>
              <a:rPr lang="en-US" sz="1200" kern="1200" baseline="0" dirty="0" smtClean="0">
                <a:solidFill>
                  <a:schemeClr val="tx1"/>
                </a:solidFill>
                <a:effectLst/>
                <a:latin typeface="+mn-lt"/>
                <a:ea typeface="+mn-ea"/>
                <a:cs typeface="+mn-cs"/>
              </a:rPr>
              <a:t>. As mentioned on the previous slide, there are 24 fields of information. Participants can review the Respondent Guide for a complete, </a:t>
            </a:r>
            <a:r>
              <a:rPr lang="en-US" sz="1200" kern="1200" dirty="0" smtClean="0">
                <a:solidFill>
                  <a:schemeClr val="tx1"/>
                </a:solidFill>
                <a:effectLst/>
                <a:latin typeface="+mn-lt"/>
                <a:ea typeface="+mn-ea"/>
                <a:cs typeface="+mn-cs"/>
              </a:rPr>
              <a:t>clearer visual of the record layout for the digital address list</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3638357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007426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32.png"/><Relationship Id="rId3" Type="http://schemas.openxmlformats.org/officeDocument/2006/relationships/image" Target="../media/image26.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0.png"/><Relationship Id="rId5" Type="http://schemas.openxmlformats.org/officeDocument/2006/relationships/image" Target="../media/image28.png"/><Relationship Id="rId15" Type="http://schemas.openxmlformats.org/officeDocument/2006/relationships/image" Target="../media/image34.png"/><Relationship Id="rId10" Type="http://schemas.openxmlformats.org/officeDocument/2006/relationships/hyperlink" Target="https://www.census.gov/programs-surveys/acs/" TargetMode="External"/><Relationship Id="rId4" Type="http://schemas.openxmlformats.org/officeDocument/2006/relationships/image" Target="../media/image27.png"/><Relationship Id="rId9" Type="http://schemas.openxmlformats.org/officeDocument/2006/relationships/hyperlink" Target="https://www.census.gov/2020census" TargetMode="External"/><Relationship Id="rId1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2" name="Title 1"/>
          <p:cNvSpPr>
            <a:spLocks noGrp="1"/>
          </p:cNvSpPr>
          <p:nvPr>
            <p:ph type="title"/>
          </p:nvPr>
        </p:nvSpPr>
        <p:spPr>
          <a:xfrm>
            <a:off x="609600" y="3099878"/>
            <a:ext cx="10972800" cy="2194719"/>
          </a:xfrm>
        </p:spPr>
        <p:txBody>
          <a:bodyPr>
            <a:normAutofit/>
          </a:bodyPr>
          <a:lstStyle/>
          <a:p>
            <a:r>
              <a:rPr lang="en-US" sz="5400" b="1" dirty="0" smtClean="0">
                <a:solidFill>
                  <a:srgbClr val="C00000"/>
                </a:solidFill>
              </a:rPr>
              <a:t>2020 Census</a:t>
            </a:r>
            <a:r>
              <a:rPr lang="en-US" dirty="0" smtClean="0"/>
              <a:t/>
            </a:r>
            <a:br>
              <a:rPr lang="en-US" dirty="0" smtClean="0"/>
            </a:br>
            <a:r>
              <a:rPr lang="en-US" sz="4000" b="1" dirty="0" smtClean="0">
                <a:solidFill>
                  <a:srgbClr val="C00000"/>
                </a:solidFill>
              </a:rPr>
              <a:t>Local Update of Census Addresses </a:t>
            </a:r>
            <a:r>
              <a:rPr lang="en-US" sz="4000" b="1" dirty="0">
                <a:solidFill>
                  <a:srgbClr val="C00000"/>
                </a:solidFill>
              </a:rPr>
              <a:t>Operation (LUCA</a:t>
            </a:r>
            <a:r>
              <a:rPr lang="en-US" sz="4000" b="1" dirty="0" smtClean="0">
                <a:solidFill>
                  <a:srgbClr val="C00000"/>
                </a:solidFill>
              </a:rPr>
              <a:t>)</a:t>
            </a:r>
            <a:endParaRPr lang="en-US" sz="4000" b="1" dirty="0">
              <a:solidFill>
                <a:srgbClr val="C00000"/>
              </a:solidFill>
            </a:endParaRPr>
          </a:p>
        </p:txBody>
      </p:sp>
      <p:sp>
        <p:nvSpPr>
          <p:cNvPr id="7" name="Subtitle 6"/>
          <p:cNvSpPr>
            <a:spLocks noGrp="1"/>
          </p:cNvSpPr>
          <p:nvPr>
            <p:ph type="subTitle" idx="1"/>
          </p:nvPr>
        </p:nvSpPr>
        <p:spPr>
          <a:xfrm>
            <a:off x="1047302" y="5294597"/>
            <a:ext cx="10097396" cy="1106203"/>
          </a:xfrm>
        </p:spPr>
        <p:txBody>
          <a:bodyPr>
            <a:normAutofit/>
          </a:bodyPr>
          <a:lstStyle/>
          <a:p>
            <a:r>
              <a:rPr lang="en-US" sz="2800" dirty="0" smtClean="0">
                <a:solidFill>
                  <a:srgbClr val="C00000"/>
                </a:solidFill>
                <a:cs typeface="Times New Roman" panose="02020603050405020304" pitchFamily="18" charset="0"/>
              </a:rPr>
              <a:t>Training – Acceptable Updates Module</a:t>
            </a:r>
          </a:p>
          <a:p>
            <a:r>
              <a:rPr lang="en-US" sz="2400" dirty="0" smtClean="0">
                <a:solidFill>
                  <a:srgbClr val="C00000"/>
                </a:solidFill>
                <a:cs typeface="Times New Roman" panose="02020603050405020304" pitchFamily="18" charset="0"/>
              </a:rPr>
              <a:t>Digital Address List and Digital Map Product Preference Selection</a:t>
            </a:r>
            <a:endParaRPr lang="en-US" sz="2400" dirty="0">
              <a:solidFill>
                <a:srgbClr val="C00000"/>
              </a:solidFill>
              <a:cs typeface="Times New Roman" panose="02020603050405020304" pitchFamily="18" charset="0"/>
            </a:endParaRPr>
          </a:p>
        </p:txBody>
      </p:sp>
    </p:spTree>
    <p:extLst>
      <p:ext uri="{BB962C8B-B14F-4D97-AF65-F5344CB8AC3E}">
        <p14:creationId xmlns:p14="http://schemas.microsoft.com/office/powerpoint/2010/main" val="2127908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rPr>
              <a:t>Address List – Microsoft Excel example </a:t>
            </a:r>
            <a:r>
              <a:rPr lang="en-US" b="1" dirty="0" smtClean="0">
                <a:solidFill>
                  <a:srgbClr val="C00000"/>
                </a:solidFill>
              </a:rPr>
              <a:t/>
            </a:r>
            <a:br>
              <a:rPr lang="en-US" b="1" dirty="0" smtClean="0">
                <a:solidFill>
                  <a:srgbClr val="C00000"/>
                </a:solidFill>
              </a:rPr>
            </a:br>
            <a:r>
              <a:rPr lang="en-US" sz="2700" b="1" dirty="0" smtClean="0">
                <a:solidFill>
                  <a:srgbClr val="C00000"/>
                </a:solidFill>
              </a:rPr>
              <a:t>**No Title 13 Data Displayed**</a:t>
            </a:r>
            <a:endParaRPr lang="en-US" sz="3600" b="1" dirty="0">
              <a:solidFill>
                <a:srgbClr val="C00000"/>
              </a:solidFill>
            </a:endParaRPr>
          </a:p>
        </p:txBody>
      </p:sp>
      <p:pic>
        <p:nvPicPr>
          <p:cNvPr id="6" name="Content Placeholder 5" descr="Author uses this image as a visual of a Census Bureau digital address list for a fictitious entity." title="Image of a fictitious example of a Census Bureau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371600"/>
            <a:ext cx="10972800" cy="30045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10</a:t>
            </a:fld>
            <a:endParaRPr lang="en-US" sz="1200" dirty="0">
              <a:solidFill>
                <a:schemeClr val="bg1">
                  <a:lumMod val="65000"/>
                </a:schemeClr>
              </a:solidFill>
            </a:endParaRPr>
          </a:p>
        </p:txBody>
      </p:sp>
    </p:spTree>
    <p:extLst>
      <p:ext uri="{BB962C8B-B14F-4D97-AF65-F5344CB8AC3E}">
        <p14:creationId xmlns:p14="http://schemas.microsoft.com/office/powerpoint/2010/main" val="1393110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1" y="1488068"/>
            <a:ext cx="10972800" cy="4572000"/>
          </a:xfrm>
        </p:spPr>
        <p:txBody>
          <a:bodyPr>
            <a:normAutofit/>
          </a:bodyPr>
          <a:lstStyle/>
          <a:p>
            <a:r>
              <a:rPr lang="en-US" sz="3600" dirty="0"/>
              <a:t>Title 13 U.S.C. – confidentiality and security.</a:t>
            </a:r>
          </a:p>
          <a:p>
            <a:r>
              <a:rPr lang="en-US" sz="3600" dirty="0" smtClean="0"/>
              <a:t>“Digital/Digital” materials.</a:t>
            </a:r>
          </a:p>
          <a:p>
            <a:pPr lvl="1">
              <a:buSzPct val="75000"/>
              <a:buFont typeface="Courier New" panose="02070309020205020404" pitchFamily="49" charset="0"/>
              <a:buChar char="o"/>
            </a:pPr>
            <a:r>
              <a:rPr lang="en-US" sz="3200" dirty="0" smtClean="0"/>
              <a:t>Title 13.</a:t>
            </a:r>
          </a:p>
          <a:p>
            <a:pPr lvl="2"/>
            <a:r>
              <a:rPr lang="en-US" sz="2800" dirty="0" smtClean="0"/>
              <a:t>Address List.</a:t>
            </a:r>
          </a:p>
          <a:p>
            <a:pPr lvl="1">
              <a:buSzPct val="75000"/>
              <a:buFont typeface="Courier New" panose="02070309020205020404" pitchFamily="49" charset="0"/>
              <a:buChar char="o"/>
            </a:pPr>
            <a:r>
              <a:rPr lang="en-US" sz="3200" b="1" dirty="0" smtClean="0"/>
              <a:t>Non Title 13.</a:t>
            </a:r>
          </a:p>
          <a:p>
            <a:pPr lvl="2"/>
            <a:r>
              <a:rPr lang="en-US" sz="2800" b="1" dirty="0" smtClean="0"/>
              <a:t>Address Count List.</a:t>
            </a:r>
          </a:p>
          <a:p>
            <a:pPr lvl="2"/>
            <a:r>
              <a:rPr lang="en-US" sz="2800" dirty="0" smtClean="0"/>
              <a:t>TIGER Partnership shapefiles.</a:t>
            </a:r>
            <a:endParaRPr lang="en-US" sz="2800" dirty="0"/>
          </a:p>
        </p:txBody>
      </p:sp>
      <p:sp>
        <p:nvSpPr>
          <p:cNvPr id="6" name="Title 1"/>
          <p:cNvSpPr>
            <a:spLocks noGrp="1"/>
          </p:cNvSpPr>
          <p:nvPr>
            <p:ph type="title"/>
          </p:nvPr>
        </p:nvSpPr>
        <p:spPr>
          <a:xfrm>
            <a:off x="800101" y="57150"/>
            <a:ext cx="10515600" cy="1143000"/>
          </a:xfrm>
        </p:spPr>
        <p:txBody>
          <a:bodyPr>
            <a:normAutofit fontScale="90000"/>
          </a:bodyPr>
          <a:lstStyle/>
          <a:p>
            <a:r>
              <a:rPr lang="en-US" sz="4900" b="1" dirty="0" smtClean="0">
                <a:solidFill>
                  <a:srgbClr val="C00000"/>
                </a:solidFill>
              </a:rPr>
              <a:t>Title 13 U.S.C. and materials </a:t>
            </a:r>
            <a:r>
              <a:rPr lang="en-US" sz="4900" b="1" dirty="0">
                <a:solidFill>
                  <a:srgbClr val="C00000"/>
                </a:solidFill>
              </a:rPr>
              <a:t>r</a:t>
            </a:r>
            <a:r>
              <a:rPr lang="en-US" sz="4900" b="1" dirty="0" smtClean="0">
                <a:solidFill>
                  <a:srgbClr val="C00000"/>
                </a:solidFill>
              </a:rPr>
              <a:t>efresher</a:t>
            </a:r>
            <a:r>
              <a:rPr lang="en-US" b="1" dirty="0" smtClean="0">
                <a:solidFill>
                  <a:srgbClr val="C00000"/>
                </a:solidFill>
              </a:rPr>
              <a:t/>
            </a:r>
            <a:br>
              <a:rPr lang="en-US" b="1" dirty="0" smtClean="0">
                <a:solidFill>
                  <a:srgbClr val="C00000"/>
                </a:solidFill>
              </a:rPr>
            </a:br>
            <a:r>
              <a:rPr lang="en-US" b="1" dirty="0" smtClean="0">
                <a:solidFill>
                  <a:srgbClr val="C00000"/>
                </a:solidFill>
              </a:rPr>
              <a:t>(Address Count List)</a:t>
            </a:r>
            <a:endParaRPr lang="en-US" b="1" dirty="0">
              <a:solidFill>
                <a:srgbClr val="C00000"/>
              </a:solidFill>
            </a:endParaRPr>
          </a:p>
        </p:txBody>
      </p:sp>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11</a:t>
            </a:fld>
            <a:endParaRPr lang="en-US" dirty="0">
              <a:solidFill>
                <a:schemeClr val="bg1">
                  <a:lumMod val="65000"/>
                </a:schemeClr>
              </a:solidFill>
            </a:endParaRPr>
          </a:p>
        </p:txBody>
      </p:sp>
    </p:spTree>
    <p:extLst>
      <p:ext uri="{BB962C8B-B14F-4D97-AF65-F5344CB8AC3E}">
        <p14:creationId xmlns:p14="http://schemas.microsoft.com/office/powerpoint/2010/main" val="215982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2000"/>
                                        <p:tgtEl>
                                          <p:spTgt spid="3">
                                            <p:txEl>
                                              <p:pRg st="4" end="4"/>
                                            </p:txEl>
                                          </p:spTgt>
                                        </p:tgtEl>
                                      </p:cBhvr>
                                    </p:animEffect>
                                    <p:anim calcmode="lin" valueType="num">
                                      <p:cBhvr>
                                        <p:cTn id="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2000"/>
                                        <p:tgtEl>
                                          <p:spTgt spid="3">
                                            <p:txEl>
                                              <p:pRg st="5" end="5"/>
                                            </p:txEl>
                                          </p:spTgt>
                                        </p:tgtEl>
                                      </p:cBhvr>
                                    </p:animEffect>
                                    <p:anim calcmode="lin" valueType="num">
                                      <p:cBhvr>
                                        <p:cTn id="13"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906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Address Count List</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84504"/>
            <a:ext cx="10972800" cy="5466961"/>
          </a:xfrm>
        </p:spPr>
        <p:txBody>
          <a:bodyPr>
            <a:normAutofit lnSpcReduction="10000"/>
          </a:bodyPr>
          <a:lstStyle/>
          <a:p>
            <a:r>
              <a:rPr lang="en-US" dirty="0" smtClean="0"/>
              <a:t>Residential address census block tallies.</a:t>
            </a:r>
          </a:p>
          <a:p>
            <a:pPr lvl="1">
              <a:buSzPct val="75000"/>
              <a:buFont typeface="Courier New" panose="02070309020205020404" pitchFamily="49" charset="0"/>
              <a:buChar char="o"/>
            </a:pPr>
            <a:r>
              <a:rPr lang="en-US" dirty="0" smtClean="0"/>
              <a:t>Housing units (HUs) and Group Quarters (GQs).</a:t>
            </a:r>
            <a:endParaRPr lang="en-US" dirty="0"/>
          </a:p>
          <a:p>
            <a:r>
              <a:rPr lang="en-US" dirty="0" smtClean="0"/>
              <a:t>Reference only.</a:t>
            </a:r>
          </a:p>
          <a:p>
            <a:pPr lvl="1">
              <a:buSzPct val="75000"/>
              <a:buFont typeface="Courier New" panose="02070309020205020404" pitchFamily="49" charset="0"/>
              <a:buChar char="o"/>
            </a:pPr>
            <a:r>
              <a:rPr lang="en-US" dirty="0" smtClean="0"/>
              <a:t>Identify inconsistencies between census block counts and your jurisdiction’s block counts.</a:t>
            </a:r>
            <a:endParaRPr lang="en-US" dirty="0"/>
          </a:p>
          <a:p>
            <a:r>
              <a:rPr lang="en-US" dirty="0" smtClean="0"/>
              <a:t>Comma </a:t>
            </a:r>
            <a:r>
              <a:rPr lang="en-US" dirty="0"/>
              <a:t>d</a:t>
            </a:r>
            <a:r>
              <a:rPr lang="en-US" dirty="0" smtClean="0"/>
              <a:t>elimited </a:t>
            </a:r>
            <a:r>
              <a:rPr lang="en-US" dirty="0"/>
              <a:t>t</a:t>
            </a:r>
            <a:r>
              <a:rPr lang="en-US" dirty="0" smtClean="0"/>
              <a:t>ext </a:t>
            </a:r>
            <a:r>
              <a:rPr lang="en-US" dirty="0"/>
              <a:t>(.</a:t>
            </a:r>
            <a:r>
              <a:rPr lang="en-US" dirty="0" smtClean="0"/>
              <a:t>csv</a:t>
            </a:r>
            <a:r>
              <a:rPr lang="en-US" dirty="0"/>
              <a:t>) </a:t>
            </a:r>
            <a:r>
              <a:rPr lang="en-US" dirty="0" smtClean="0"/>
              <a:t>format.</a:t>
            </a:r>
          </a:p>
          <a:p>
            <a:pPr lvl="1">
              <a:buSzPct val="75000"/>
              <a:buFont typeface="Courier New" panose="02070309020205020404" pitchFamily="49" charset="0"/>
              <a:buChar char="o"/>
            </a:pPr>
            <a:r>
              <a:rPr lang="en-US" b="1" dirty="0"/>
              <a:t>MUST import not simply open or “double-click</a:t>
            </a:r>
            <a:r>
              <a:rPr lang="en-US" b="1" dirty="0" smtClean="0"/>
              <a:t>”.</a:t>
            </a:r>
            <a:endParaRPr lang="en-US" b="1" dirty="0"/>
          </a:p>
          <a:p>
            <a:r>
              <a:rPr lang="en-US" dirty="0" smtClean="0"/>
              <a:t>13 fields: Maximum 140 characters per record.</a:t>
            </a:r>
          </a:p>
          <a:p>
            <a:r>
              <a:rPr lang="en-US" dirty="0" smtClean="0"/>
              <a:t>First row = Header row; Last row = Total row.</a:t>
            </a:r>
          </a:p>
          <a:p>
            <a:r>
              <a:rPr lang="en-US" dirty="0" smtClean="0"/>
              <a:t>“Unable to Geocode” tally for state and county participants.</a:t>
            </a:r>
          </a:p>
          <a:p>
            <a:pPr marL="0" indent="0">
              <a:buNone/>
            </a:pPr>
            <a:endParaRPr lang="en-US" dirty="0"/>
          </a:p>
          <a:p>
            <a:pPr marL="0" indent="0">
              <a:buNone/>
            </a:pPr>
            <a:endParaRPr lang="en-US" b="1"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12</a:t>
            </a:fld>
            <a:endParaRPr lang="en-US" dirty="0">
              <a:solidFill>
                <a:schemeClr val="bg1">
                  <a:lumMod val="65000"/>
                </a:schemeClr>
              </a:solidFill>
            </a:endParaRPr>
          </a:p>
        </p:txBody>
      </p:sp>
    </p:spTree>
    <p:extLst>
      <p:ext uri="{BB962C8B-B14F-4D97-AF65-F5344CB8AC3E}">
        <p14:creationId xmlns:p14="http://schemas.microsoft.com/office/powerpoint/2010/main" val="140285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3">
                                            <p:txEl>
                                              <p:pRg st="5" end="5"/>
                                            </p:txEl>
                                          </p:spTgt>
                                        </p:tgtEl>
                                        <p:attrNameLst>
                                          <p:attrName>r</p:attrName>
                                        </p:attrNameLst>
                                      </p:cBhvr>
                                    </p:animRot>
                                    <p:animRot by="-240000">
                                      <p:cBhvr>
                                        <p:cTn id="7" dur="600" fill="hold">
                                          <p:stCondLst>
                                            <p:cond delay="600"/>
                                          </p:stCondLst>
                                        </p:cTn>
                                        <p:tgtEl>
                                          <p:spTgt spid="3">
                                            <p:txEl>
                                              <p:pRg st="5" end="5"/>
                                            </p:txEl>
                                          </p:spTgt>
                                        </p:tgtEl>
                                        <p:attrNameLst>
                                          <p:attrName>r</p:attrName>
                                        </p:attrNameLst>
                                      </p:cBhvr>
                                    </p:animRot>
                                    <p:animRot by="240000">
                                      <p:cBhvr>
                                        <p:cTn id="8" dur="600" fill="hold">
                                          <p:stCondLst>
                                            <p:cond delay="1200"/>
                                          </p:stCondLst>
                                        </p:cTn>
                                        <p:tgtEl>
                                          <p:spTgt spid="3">
                                            <p:txEl>
                                              <p:pRg st="5" end="5"/>
                                            </p:txEl>
                                          </p:spTgt>
                                        </p:tgtEl>
                                        <p:attrNameLst>
                                          <p:attrName>r</p:attrName>
                                        </p:attrNameLst>
                                      </p:cBhvr>
                                    </p:animRot>
                                    <p:animRot by="-240000">
                                      <p:cBhvr>
                                        <p:cTn id="9" dur="600" fill="hold">
                                          <p:stCondLst>
                                            <p:cond delay="1800"/>
                                          </p:stCondLst>
                                        </p:cTn>
                                        <p:tgtEl>
                                          <p:spTgt spid="3">
                                            <p:txEl>
                                              <p:pRg st="5" end="5"/>
                                            </p:txEl>
                                          </p:spTgt>
                                        </p:tgtEl>
                                        <p:attrNameLst>
                                          <p:attrName>r</p:attrName>
                                        </p:attrNameLst>
                                      </p:cBhvr>
                                    </p:animRot>
                                    <p:animRot by="120000">
                                      <p:cBhvr>
                                        <p:cTn id="10" dur="600" fill="hold">
                                          <p:stCondLst>
                                            <p:cond delay="240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636"/>
            <a:ext cx="10972800" cy="1143000"/>
          </a:xfrm>
        </p:spPr>
        <p:txBody>
          <a:bodyPr>
            <a:noAutofit/>
          </a:bodyPr>
          <a:lstStyle/>
          <a:p>
            <a:r>
              <a:rPr lang="en-US" b="1" dirty="0" smtClean="0">
                <a:solidFill>
                  <a:srgbClr val="C00000"/>
                </a:solidFill>
              </a:rPr>
              <a:t>Address Count List record layout</a:t>
            </a:r>
            <a:endParaRPr lang="en-US" b="1" dirty="0"/>
          </a:p>
        </p:txBody>
      </p:sp>
      <p:sp>
        <p:nvSpPr>
          <p:cNvPr id="5" name="Content Placeholder 4"/>
          <p:cNvSpPr>
            <a:spLocks noGrp="1"/>
          </p:cNvSpPr>
          <p:nvPr>
            <p:ph sz="half" idx="1"/>
          </p:nvPr>
        </p:nvSpPr>
        <p:spPr>
          <a:xfrm>
            <a:off x="838200" y="5241367"/>
            <a:ext cx="10515600" cy="1007033"/>
          </a:xfrm>
        </p:spPr>
        <p:txBody>
          <a:bodyPr>
            <a:normAutofit fontScale="92500" lnSpcReduction="10000"/>
          </a:bodyPr>
          <a:lstStyle/>
          <a:p>
            <a:r>
              <a:rPr lang="en-US" sz="3600" dirty="0"/>
              <a:t>Refer to Table </a:t>
            </a:r>
            <a:r>
              <a:rPr lang="en-US" sz="3600" dirty="0" smtClean="0"/>
              <a:t>4 located in </a:t>
            </a:r>
            <a:r>
              <a:rPr lang="en-US" sz="3600" dirty="0"/>
              <a:t>your Respondent Guide for complete record </a:t>
            </a:r>
            <a:r>
              <a:rPr lang="en-US" sz="3600" dirty="0" smtClean="0"/>
              <a:t>layout.</a:t>
            </a:r>
            <a:endParaRPr lang="en-US" sz="3600" dirty="0"/>
          </a:p>
          <a:p>
            <a:endParaRPr lang="en-US" dirty="0"/>
          </a:p>
        </p:txBody>
      </p:sp>
      <p:pic>
        <p:nvPicPr>
          <p:cNvPr id="8" name="Content Placeholder 7" descr="Author uses this partial image to describe the record layout and field structure within the digital address count list.  This Table 4 is included as appendix in the Respondent Guide." title="Image of a portion of Table 4, the digital Address List record layout, from the 2020 LUCA Respondent Guid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692400" y="1007068"/>
            <a:ext cx="6807200" cy="40983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13</a:t>
            </a:fld>
            <a:endParaRPr lang="en-US" sz="1200" dirty="0">
              <a:solidFill>
                <a:schemeClr val="bg1">
                  <a:lumMod val="65000"/>
                </a:schemeClr>
              </a:solidFill>
            </a:endParaRPr>
          </a:p>
        </p:txBody>
      </p:sp>
    </p:spTree>
    <p:extLst>
      <p:ext uri="{BB962C8B-B14F-4D97-AF65-F5344CB8AC3E}">
        <p14:creationId xmlns:p14="http://schemas.microsoft.com/office/powerpoint/2010/main" val="886297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599" y="0"/>
            <a:ext cx="10972800" cy="1143000"/>
          </a:xfrm>
        </p:spPr>
        <p:txBody>
          <a:bodyPr/>
          <a:lstStyle/>
          <a:p>
            <a:r>
              <a:rPr lang="en-US" b="1" dirty="0" smtClean="0">
                <a:solidFill>
                  <a:srgbClr val="C00000"/>
                </a:solidFill>
              </a:rPr>
              <a:t>Address Count List – Microsoft Excel example</a:t>
            </a:r>
            <a:endParaRPr lang="en-US" b="1" dirty="0">
              <a:solidFill>
                <a:srgbClr val="C00000"/>
              </a:solidFill>
            </a:endParaRPr>
          </a:p>
        </p:txBody>
      </p:sp>
      <p:pic>
        <p:nvPicPr>
          <p:cNvPr id="5" name="Content Placeholder 4" descr="Author uses this image as a visual of a Census Bureau digital address count list for a fictitious entity." title="Image of a fictitious example of a Census Bureau digital Address Count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1795" y="990600"/>
            <a:ext cx="11128411" cy="39077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14</a:t>
            </a:fld>
            <a:endParaRPr lang="en-US" dirty="0">
              <a:solidFill>
                <a:schemeClr val="bg1">
                  <a:lumMod val="65000"/>
                </a:schemeClr>
              </a:solidFill>
            </a:endParaRPr>
          </a:p>
        </p:txBody>
      </p:sp>
    </p:spTree>
    <p:extLst>
      <p:ext uri="{BB962C8B-B14F-4D97-AF65-F5344CB8AC3E}">
        <p14:creationId xmlns:p14="http://schemas.microsoft.com/office/powerpoint/2010/main" val="3413850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1" y="1200150"/>
            <a:ext cx="10972800" cy="4572000"/>
          </a:xfrm>
        </p:spPr>
        <p:txBody>
          <a:bodyPr>
            <a:normAutofit/>
          </a:bodyPr>
          <a:lstStyle/>
          <a:p>
            <a:r>
              <a:rPr lang="en-US" sz="3600" dirty="0"/>
              <a:t>Title 13 U.S.C. – confidentiality and security.</a:t>
            </a:r>
          </a:p>
          <a:p>
            <a:r>
              <a:rPr lang="en-US" sz="3600" dirty="0" smtClean="0"/>
              <a:t>“Digital/Digital” Materials.</a:t>
            </a:r>
          </a:p>
          <a:p>
            <a:pPr lvl="1">
              <a:buSzPct val="75000"/>
              <a:buFont typeface="Courier New" panose="02070309020205020404" pitchFamily="49" charset="0"/>
              <a:buChar char="o"/>
            </a:pPr>
            <a:r>
              <a:rPr lang="en-US" sz="3200" dirty="0" smtClean="0"/>
              <a:t>Title 13.</a:t>
            </a:r>
          </a:p>
          <a:p>
            <a:pPr lvl="2"/>
            <a:r>
              <a:rPr lang="en-US" sz="2800" dirty="0" smtClean="0"/>
              <a:t>Address List.</a:t>
            </a:r>
          </a:p>
          <a:p>
            <a:pPr lvl="1">
              <a:buSzPct val="75000"/>
              <a:buFont typeface="Courier New" panose="02070309020205020404" pitchFamily="49" charset="0"/>
              <a:buChar char="o"/>
            </a:pPr>
            <a:r>
              <a:rPr lang="en-US" sz="3200" b="1" dirty="0" smtClean="0"/>
              <a:t>Non Title 13.</a:t>
            </a:r>
          </a:p>
          <a:p>
            <a:pPr lvl="2"/>
            <a:r>
              <a:rPr lang="en-US" sz="2800" dirty="0" smtClean="0"/>
              <a:t>Address Count List.</a:t>
            </a:r>
          </a:p>
          <a:p>
            <a:pPr lvl="2"/>
            <a:r>
              <a:rPr lang="en-US" sz="2800" b="1" dirty="0" smtClean="0"/>
              <a:t>TIGER Partnership shapefiles.</a:t>
            </a:r>
            <a:endParaRPr lang="en-US" sz="2800" b="1" dirty="0"/>
          </a:p>
        </p:txBody>
      </p:sp>
      <p:sp>
        <p:nvSpPr>
          <p:cNvPr id="6" name="Title 1"/>
          <p:cNvSpPr>
            <a:spLocks noGrp="1"/>
          </p:cNvSpPr>
          <p:nvPr>
            <p:ph type="title"/>
          </p:nvPr>
        </p:nvSpPr>
        <p:spPr>
          <a:xfrm>
            <a:off x="800101" y="57150"/>
            <a:ext cx="10515600" cy="1143000"/>
          </a:xfrm>
        </p:spPr>
        <p:txBody>
          <a:bodyPr>
            <a:normAutofit fontScale="90000"/>
          </a:bodyPr>
          <a:lstStyle/>
          <a:p>
            <a:r>
              <a:rPr lang="en-US" sz="4900" b="1" dirty="0" smtClean="0">
                <a:solidFill>
                  <a:srgbClr val="C00000"/>
                </a:solidFill>
              </a:rPr>
              <a:t>Title 13 U.S.C. and materials </a:t>
            </a:r>
            <a:r>
              <a:rPr lang="en-US" sz="4900" b="1" dirty="0">
                <a:solidFill>
                  <a:srgbClr val="C00000"/>
                </a:solidFill>
              </a:rPr>
              <a:t>r</a:t>
            </a:r>
            <a:r>
              <a:rPr lang="en-US" sz="4900" b="1" dirty="0" smtClean="0">
                <a:solidFill>
                  <a:srgbClr val="C00000"/>
                </a:solidFill>
              </a:rPr>
              <a:t>efresher</a:t>
            </a:r>
            <a:r>
              <a:rPr lang="en-US" b="1" dirty="0" smtClean="0">
                <a:solidFill>
                  <a:srgbClr val="C00000"/>
                </a:solidFill>
              </a:rPr>
              <a:t/>
            </a:r>
            <a:br>
              <a:rPr lang="en-US" b="1" dirty="0" smtClean="0">
                <a:solidFill>
                  <a:srgbClr val="C00000"/>
                </a:solidFill>
              </a:rPr>
            </a:br>
            <a:r>
              <a:rPr lang="en-US" b="1" dirty="0" smtClean="0">
                <a:solidFill>
                  <a:srgbClr val="C00000"/>
                </a:solidFill>
              </a:rPr>
              <a:t>(TIGER Partnership shapefiles)</a:t>
            </a:r>
            <a:endParaRPr lang="en-US" b="1" dirty="0">
              <a:solidFill>
                <a:srgbClr val="C00000"/>
              </a:solidFill>
            </a:endParaRPr>
          </a:p>
        </p:txBody>
      </p:sp>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15</a:t>
            </a:fld>
            <a:endParaRPr lang="en-US" dirty="0">
              <a:solidFill>
                <a:schemeClr val="bg1">
                  <a:lumMod val="65000"/>
                </a:schemeClr>
              </a:solidFill>
            </a:endParaRPr>
          </a:p>
        </p:txBody>
      </p:sp>
    </p:spTree>
    <p:extLst>
      <p:ext uri="{BB962C8B-B14F-4D97-AF65-F5344CB8AC3E}">
        <p14:creationId xmlns:p14="http://schemas.microsoft.com/office/powerpoint/2010/main" val="256968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6" end="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2000"/>
                                        <p:tgtEl>
                                          <p:spTgt spid="3">
                                            <p:txEl>
                                              <p:pRg st="4" end="4"/>
                                            </p:txEl>
                                          </p:spTgt>
                                        </p:tgtEl>
                                      </p:cBhvr>
                                    </p:animEffect>
                                    <p:anim calcmode="lin" valueType="num">
                                      <p:cBhvr>
                                        <p:cTn id="13"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13"/>
            <a:ext cx="10972800" cy="1143000"/>
          </a:xfrm>
        </p:spPr>
        <p:txBody>
          <a:bodyPr/>
          <a:lstStyle/>
          <a:p>
            <a:r>
              <a:rPr lang="en-US" b="1" dirty="0" smtClean="0">
                <a:solidFill>
                  <a:srgbClr val="C00000"/>
                </a:solidFill>
                <a:cs typeface="Times New Roman" panose="02020603050405020304" pitchFamily="18" charset="0"/>
              </a:rPr>
              <a:t>TIGER Partnership </a:t>
            </a:r>
            <a:r>
              <a:rPr lang="en-US" b="1" dirty="0">
                <a:solidFill>
                  <a:srgbClr val="C00000"/>
                </a:solidFill>
                <a:cs typeface="Times New Roman" panose="02020603050405020304" pitchFamily="18" charset="0"/>
              </a:rPr>
              <a:t>s</a:t>
            </a:r>
            <a:r>
              <a:rPr lang="en-US" b="1" dirty="0" smtClean="0">
                <a:solidFill>
                  <a:srgbClr val="C00000"/>
                </a:solidFill>
                <a:cs typeface="Times New Roman" panose="02020603050405020304" pitchFamily="18" charset="0"/>
              </a:rPr>
              <a:t>hapefiles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1147313"/>
            <a:ext cx="10820400" cy="5253488"/>
          </a:xfrm>
        </p:spPr>
        <p:txBody>
          <a:bodyPr>
            <a:normAutofit fontScale="92500" lnSpcReduction="10000"/>
          </a:bodyPr>
          <a:lstStyle/>
          <a:p>
            <a:r>
              <a:rPr lang="en-US" sz="3800" dirty="0"/>
              <a:t>Created from </a:t>
            </a:r>
            <a:r>
              <a:rPr lang="en-US" sz="3800" dirty="0" smtClean="0"/>
              <a:t>Master Address File/Topologically Integrated Geographic Encoding and Referencing (MAF/TIGER) System.</a:t>
            </a:r>
            <a:endParaRPr lang="en-US" sz="3800" dirty="0"/>
          </a:p>
          <a:p>
            <a:r>
              <a:rPr lang="en-US" sz="3800" dirty="0"/>
              <a:t>Require use of a </a:t>
            </a:r>
            <a:r>
              <a:rPr lang="en-US" sz="3800" dirty="0" smtClean="0"/>
              <a:t>geographic information system </a:t>
            </a:r>
            <a:r>
              <a:rPr lang="en-US" sz="3800" dirty="0"/>
              <a:t>(GIS</a:t>
            </a:r>
            <a:r>
              <a:rPr lang="en-US" sz="3800" dirty="0" smtClean="0"/>
              <a:t>).</a:t>
            </a:r>
            <a:endParaRPr lang="en-US" sz="3800" dirty="0"/>
          </a:p>
          <a:p>
            <a:r>
              <a:rPr lang="en-US" sz="3800" dirty="0" smtClean="0"/>
              <a:t>County based shapefiles, regardless of entity.</a:t>
            </a:r>
          </a:p>
          <a:p>
            <a:r>
              <a:rPr lang="en-US" sz="3800" dirty="0" smtClean="0"/>
              <a:t>Do not contain structure points, so not Title 13 material.</a:t>
            </a:r>
          </a:p>
          <a:p>
            <a:pPr lvl="1">
              <a:buSzPct val="75000"/>
              <a:buFont typeface="Courier New" panose="02070309020205020404" pitchFamily="49" charset="0"/>
              <a:buChar char="o"/>
            </a:pPr>
            <a:r>
              <a:rPr lang="en-US" sz="3500" dirty="0" smtClean="0"/>
              <a:t>Generate structure points using Census Bureau’s digital address list (Title 13 material); Refer to </a:t>
            </a:r>
            <a:r>
              <a:rPr lang="en-US" sz="3500" dirty="0"/>
              <a:t>R</a:t>
            </a:r>
            <a:r>
              <a:rPr lang="en-US" sz="3500" dirty="0" smtClean="0"/>
              <a:t>espondent Guide.</a:t>
            </a:r>
          </a:p>
          <a:p>
            <a:r>
              <a:rPr lang="en-US" sz="3800" dirty="0" smtClean="0"/>
              <a:t>Retain vintage for use in feedback products.</a:t>
            </a:r>
          </a:p>
          <a:p>
            <a:pPr lvl="1"/>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16</a:t>
            </a:fld>
            <a:endParaRPr lang="en-US" dirty="0">
              <a:solidFill>
                <a:schemeClr val="bg1">
                  <a:lumMod val="65000"/>
                </a:schemeClr>
              </a:solidFill>
            </a:endParaRPr>
          </a:p>
        </p:txBody>
      </p:sp>
    </p:spTree>
    <p:extLst>
      <p:ext uri="{BB962C8B-B14F-4D97-AF65-F5344CB8AC3E}">
        <p14:creationId xmlns:p14="http://schemas.microsoft.com/office/powerpoint/2010/main" val="2121054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13"/>
            <a:ext cx="10972800" cy="1062487"/>
          </a:xfrm>
        </p:spPr>
        <p:txBody>
          <a:bodyPr/>
          <a:lstStyle/>
          <a:p>
            <a:r>
              <a:rPr lang="en-US" b="1" dirty="0" smtClean="0">
                <a:solidFill>
                  <a:srgbClr val="C00000"/>
                </a:solidFill>
                <a:latin typeface="Calibri" panose="020F0502020204030204" pitchFamily="34" charset="0"/>
                <a:cs typeface="Times New Roman" panose="02020603050405020304" pitchFamily="18" charset="0"/>
              </a:rPr>
              <a:t>Edits to the TIGER Partnership </a:t>
            </a:r>
            <a:r>
              <a:rPr lang="en-US" b="1" dirty="0">
                <a:solidFill>
                  <a:srgbClr val="C00000"/>
                </a:solidFill>
                <a:latin typeface="Calibri" panose="020F0502020204030204" pitchFamily="34" charset="0"/>
                <a:cs typeface="Times New Roman" panose="02020603050405020304" pitchFamily="18" charset="0"/>
              </a:rPr>
              <a:t>s</a:t>
            </a:r>
            <a:r>
              <a:rPr lang="en-US" b="1" dirty="0" smtClean="0">
                <a:solidFill>
                  <a:srgbClr val="C00000"/>
                </a:solidFill>
                <a:latin typeface="Calibri" panose="020F0502020204030204" pitchFamily="34" charset="0"/>
                <a:cs typeface="Times New Roman" panose="02020603050405020304" pitchFamily="18" charset="0"/>
              </a:rPr>
              <a:t>hapefiles</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838200" y="1083733"/>
            <a:ext cx="10515600" cy="5257800"/>
          </a:xfrm>
        </p:spPr>
        <p:txBody>
          <a:bodyPr>
            <a:normAutofit fontScale="85000" lnSpcReduction="20000"/>
          </a:bodyPr>
          <a:lstStyle/>
          <a:p>
            <a:r>
              <a:rPr lang="en-US" sz="3600" b="1" dirty="0"/>
              <a:t>Address focused operation</a:t>
            </a:r>
            <a:r>
              <a:rPr lang="en-US" sz="3600" dirty="0"/>
              <a:t>, but updates to address list may require updates to digital maps.</a:t>
            </a:r>
          </a:p>
          <a:p>
            <a:r>
              <a:rPr lang="en-US" sz="3600" dirty="0" smtClean="0"/>
              <a:t>Allow submission of linear feature updates electronically.</a:t>
            </a:r>
          </a:p>
          <a:p>
            <a:pPr lvl="1">
              <a:buSzPct val="75000"/>
              <a:buFont typeface="Courier New" panose="02070309020205020404" pitchFamily="49" charset="0"/>
              <a:buChar char="o"/>
            </a:pPr>
            <a:r>
              <a:rPr lang="en-US" sz="3200" dirty="0" smtClean="0"/>
              <a:t>Importing shapefiles, editing features, and exporting shapefiles.</a:t>
            </a:r>
          </a:p>
          <a:p>
            <a:r>
              <a:rPr lang="en-US" sz="3600" dirty="0" smtClean="0"/>
              <a:t>Edges shapefile contains all linear features </a:t>
            </a:r>
            <a:r>
              <a:rPr lang="en-US" sz="2600" dirty="0" smtClean="0"/>
              <a:t>(road, rail, hydro).</a:t>
            </a:r>
          </a:p>
          <a:p>
            <a:pPr lvl="1">
              <a:buSzPct val="75000"/>
              <a:buFont typeface="Courier New" panose="02070309020205020404" pitchFamily="49" charset="0"/>
              <a:buChar char="o"/>
            </a:pPr>
            <a:r>
              <a:rPr lang="en-US" sz="3200" dirty="0" smtClean="0"/>
              <a:t>Used to Add Lines (AL), Delete Lines (DL), or Change Attribution (CA) </a:t>
            </a:r>
            <a:r>
              <a:rPr lang="en-US" sz="3200" b="1" dirty="0" smtClean="0"/>
              <a:t>for roads.</a:t>
            </a:r>
          </a:p>
          <a:p>
            <a:r>
              <a:rPr lang="en-US" sz="3600" dirty="0" smtClean="0"/>
              <a:t>Tabblock2010 shapefile contains tabulation blocks used for 2020 LUCA.</a:t>
            </a:r>
          </a:p>
          <a:p>
            <a:pPr lvl="1">
              <a:buSzPct val="75000"/>
              <a:buFont typeface="Courier New" panose="02070309020205020404" pitchFamily="49" charset="0"/>
              <a:buChar char="o"/>
            </a:pPr>
            <a:r>
              <a:rPr lang="en-US" sz="3200" dirty="0" smtClean="0"/>
              <a:t>Used to geocode addresses for inclusion or update to the address list. Do not edit tabblock2010 shapefile.</a:t>
            </a:r>
          </a:p>
          <a:p>
            <a:r>
              <a:rPr lang="en-US" sz="3600" dirty="0" smtClean="0"/>
              <a:t>More details in Respondent Guide.</a:t>
            </a:r>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17</a:t>
            </a:fld>
            <a:endParaRPr lang="en-US" dirty="0">
              <a:solidFill>
                <a:schemeClr val="bg1">
                  <a:lumMod val="65000"/>
                </a:schemeClr>
              </a:solidFill>
            </a:endParaRPr>
          </a:p>
        </p:txBody>
      </p:sp>
    </p:spTree>
    <p:extLst>
      <p:ext uri="{BB962C8B-B14F-4D97-AF65-F5344CB8AC3E}">
        <p14:creationId xmlns:p14="http://schemas.microsoft.com/office/powerpoint/2010/main" val="4006722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smtClean="0">
                <a:solidFill>
                  <a:srgbClr val="C00000"/>
                </a:solidFill>
              </a:rPr>
              <a:t>Acceptable updates and examples</a:t>
            </a:r>
            <a:endParaRPr lang="en-US" b="1" dirty="0">
              <a:solidFill>
                <a:srgbClr val="C00000"/>
              </a:solidFill>
            </a:endParaRPr>
          </a:p>
        </p:txBody>
      </p:sp>
      <p:sp>
        <p:nvSpPr>
          <p:cNvPr id="4" name="Content Placeholder 3"/>
          <p:cNvSpPr>
            <a:spLocks noGrp="1"/>
          </p:cNvSpPr>
          <p:nvPr>
            <p:ph sz="half" idx="2"/>
          </p:nvPr>
        </p:nvSpPr>
        <p:spPr>
          <a:xfrm>
            <a:off x="6197600" y="1143000"/>
            <a:ext cx="5003800" cy="4525963"/>
          </a:xfrm>
        </p:spPr>
        <p:txBody>
          <a:bodyPr>
            <a:noAutofit/>
          </a:bodyPr>
          <a:lstStyle/>
          <a:p>
            <a:pPr marL="0" indent="0">
              <a:buNone/>
            </a:pPr>
            <a:r>
              <a:rPr lang="en-US" sz="3200" dirty="0" smtClean="0"/>
              <a:t>Edges shapefile change type codes (CHNG_TYPE):</a:t>
            </a:r>
          </a:p>
          <a:p>
            <a:pPr lvl="1">
              <a:buFont typeface="Arial" panose="020B0604020202020204" pitchFamily="34" charset="0"/>
              <a:buChar char="•"/>
            </a:pPr>
            <a:r>
              <a:rPr lang="en-US" sz="3200" dirty="0" smtClean="0"/>
              <a:t>AL – Add Line.</a:t>
            </a:r>
          </a:p>
          <a:p>
            <a:pPr lvl="1">
              <a:buFont typeface="Arial" panose="020B0604020202020204" pitchFamily="34" charset="0"/>
              <a:buChar char="•"/>
            </a:pPr>
            <a:r>
              <a:rPr lang="en-US" sz="3200" dirty="0" smtClean="0"/>
              <a:t>DL – Delete Line.</a:t>
            </a:r>
          </a:p>
          <a:p>
            <a:pPr lvl="1">
              <a:buFont typeface="Arial" panose="020B0604020202020204" pitchFamily="34" charset="0"/>
              <a:buChar char="•"/>
            </a:pPr>
            <a:r>
              <a:rPr lang="en-US" sz="3200" dirty="0" smtClean="0"/>
              <a:t>CA – Change Attribute.</a:t>
            </a:r>
          </a:p>
        </p:txBody>
      </p:sp>
      <p:sp>
        <p:nvSpPr>
          <p:cNvPr id="5" name="Content Placeholder 4"/>
          <p:cNvSpPr>
            <a:spLocks noGrp="1"/>
          </p:cNvSpPr>
          <p:nvPr>
            <p:ph sz="half" idx="1"/>
          </p:nvPr>
        </p:nvSpPr>
        <p:spPr>
          <a:xfrm>
            <a:off x="977900" y="1142999"/>
            <a:ext cx="5219700" cy="4525963"/>
          </a:xfrm>
        </p:spPr>
        <p:txBody>
          <a:bodyPr>
            <a:normAutofit fontScale="92500" lnSpcReduction="20000"/>
          </a:bodyPr>
          <a:lstStyle/>
          <a:p>
            <a:pPr marL="0" indent="0">
              <a:buNone/>
            </a:pPr>
            <a:r>
              <a:rPr lang="en-US" sz="3500" dirty="0"/>
              <a:t>Address List action codes (ACTION):</a:t>
            </a:r>
          </a:p>
          <a:p>
            <a:pPr lvl="1">
              <a:buFont typeface="Arial" panose="020B0604020202020204" pitchFamily="34" charset="0"/>
              <a:buChar char="•"/>
            </a:pPr>
            <a:r>
              <a:rPr lang="en-US" sz="3500" dirty="0">
                <a:cs typeface="Times New Roman" panose="02020603050405020304" pitchFamily="18" charset="0"/>
              </a:rPr>
              <a:t>A – Add this address.</a:t>
            </a:r>
          </a:p>
          <a:p>
            <a:pPr lvl="1">
              <a:buFont typeface="Arial" panose="020B0604020202020204" pitchFamily="34" charset="0"/>
              <a:buChar char="•"/>
            </a:pPr>
            <a:r>
              <a:rPr lang="en-US" sz="3500" dirty="0">
                <a:cs typeface="Times New Roman" panose="02020603050405020304" pitchFamily="18" charset="0"/>
              </a:rPr>
              <a:t>C – </a:t>
            </a:r>
            <a:r>
              <a:rPr lang="en-US" sz="3500" dirty="0" smtClean="0">
                <a:cs typeface="Times New Roman" panose="02020603050405020304" pitchFamily="18" charset="0"/>
              </a:rPr>
              <a:t>Correct </a:t>
            </a:r>
            <a:r>
              <a:rPr lang="en-US" sz="3500" dirty="0">
                <a:cs typeface="Times New Roman" panose="02020603050405020304" pitchFamily="18" charset="0"/>
              </a:rPr>
              <a:t>this address.</a:t>
            </a:r>
          </a:p>
          <a:p>
            <a:pPr lvl="1">
              <a:buFont typeface="Arial" panose="020B0604020202020204" pitchFamily="34" charset="0"/>
              <a:buChar char="•"/>
            </a:pPr>
            <a:r>
              <a:rPr lang="en-US" sz="3500" dirty="0">
                <a:cs typeface="Times New Roman" panose="02020603050405020304" pitchFamily="18" charset="0"/>
              </a:rPr>
              <a:t>D – Delete this address.</a:t>
            </a:r>
          </a:p>
          <a:p>
            <a:pPr lvl="1">
              <a:buFont typeface="Arial" panose="020B0604020202020204" pitchFamily="34" charset="0"/>
              <a:buChar char="•"/>
            </a:pPr>
            <a:r>
              <a:rPr lang="en-US" sz="3500" dirty="0" smtClean="0">
                <a:cs typeface="Times New Roman" panose="02020603050405020304" pitchFamily="18" charset="0"/>
              </a:rPr>
              <a:t>J </a:t>
            </a:r>
            <a:r>
              <a:rPr lang="en-US" sz="3500" dirty="0">
                <a:cs typeface="Times New Roman" panose="02020603050405020304" pitchFamily="18" charset="0"/>
              </a:rPr>
              <a:t>– Address is not in this jurisdiction.</a:t>
            </a:r>
          </a:p>
          <a:p>
            <a:pPr lvl="1">
              <a:buFont typeface="Arial" panose="020B0604020202020204" pitchFamily="34" charset="0"/>
              <a:buChar char="•"/>
            </a:pPr>
            <a:r>
              <a:rPr lang="en-US" sz="3500" dirty="0">
                <a:cs typeface="Times New Roman" panose="02020603050405020304" pitchFamily="18" charset="0"/>
              </a:rPr>
              <a:t>N – Address is nonresidential.</a:t>
            </a:r>
          </a:p>
          <a:p>
            <a:endParaRPr lang="en-US" dirty="0"/>
          </a:p>
        </p:txBody>
      </p:sp>
      <p:sp>
        <p:nvSpPr>
          <p:cNvPr id="8" name="Slide Number Placeholder 7"/>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18</a:t>
            </a:fld>
            <a:endParaRPr lang="en-US" dirty="0">
              <a:solidFill>
                <a:schemeClr val="bg1">
                  <a:lumMod val="65000"/>
                </a:schemeClr>
              </a:solidFill>
            </a:endParaRPr>
          </a:p>
        </p:txBody>
      </p:sp>
    </p:spTree>
    <p:extLst>
      <p:ext uri="{BB962C8B-B14F-4D97-AF65-F5344CB8AC3E}">
        <p14:creationId xmlns:p14="http://schemas.microsoft.com/office/powerpoint/2010/main" val="1031542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fontScale="90000"/>
          </a:bodyPr>
          <a:lstStyle/>
          <a:p>
            <a:r>
              <a:rPr lang="en-US" b="1" dirty="0" smtClean="0">
                <a:solidFill>
                  <a:srgbClr val="C00000"/>
                </a:solidFill>
              </a:rPr>
              <a:t>Acceptable updates and examples: “A” action code</a:t>
            </a:r>
            <a:endParaRPr lang="en-US" b="1" dirty="0">
              <a:solidFill>
                <a:srgbClr val="C00000"/>
              </a:solidFill>
            </a:endParaRPr>
          </a:p>
        </p:txBody>
      </p:sp>
      <p:sp>
        <p:nvSpPr>
          <p:cNvPr id="3" name="Content Placeholder 2"/>
          <p:cNvSpPr>
            <a:spLocks noGrp="1"/>
          </p:cNvSpPr>
          <p:nvPr>
            <p:ph sz="half" idx="1"/>
          </p:nvPr>
        </p:nvSpPr>
        <p:spPr>
          <a:xfrm>
            <a:off x="1066800" y="1143000"/>
            <a:ext cx="4927600" cy="4525963"/>
          </a:xfrm>
        </p:spPr>
        <p:txBody>
          <a:bodyPr>
            <a:normAutofit fontScale="92500" lnSpcReduction="20000"/>
          </a:bodyPr>
          <a:lstStyle/>
          <a:p>
            <a:pPr marL="0" indent="0">
              <a:buNone/>
            </a:pPr>
            <a:r>
              <a:rPr lang="en-US" sz="3500" dirty="0" smtClean="0"/>
              <a:t>Address List action codes (ACTION):</a:t>
            </a:r>
          </a:p>
          <a:p>
            <a:pPr lvl="1">
              <a:buFont typeface="Arial" panose="020B0604020202020204" pitchFamily="34" charset="0"/>
              <a:buChar char="•"/>
            </a:pPr>
            <a:r>
              <a:rPr lang="en-US" sz="3500" b="1" dirty="0">
                <a:cs typeface="Times New Roman" panose="02020603050405020304" pitchFamily="18" charset="0"/>
              </a:rPr>
              <a:t>A – Add this </a:t>
            </a:r>
            <a:r>
              <a:rPr lang="en-US" sz="3500" b="1" dirty="0" smtClean="0">
                <a:cs typeface="Times New Roman" panose="02020603050405020304" pitchFamily="18" charset="0"/>
              </a:rPr>
              <a:t>address.</a:t>
            </a:r>
          </a:p>
          <a:p>
            <a:pPr lvl="1">
              <a:buFont typeface="Arial" panose="020B0604020202020204" pitchFamily="34" charset="0"/>
              <a:buChar char="•"/>
            </a:pPr>
            <a:r>
              <a:rPr lang="en-US" sz="3500" dirty="0" smtClean="0">
                <a:cs typeface="Times New Roman" panose="02020603050405020304" pitchFamily="18" charset="0"/>
              </a:rPr>
              <a:t>C </a:t>
            </a:r>
            <a:r>
              <a:rPr lang="en-US" sz="3500" dirty="0">
                <a:cs typeface="Times New Roman" panose="02020603050405020304" pitchFamily="18" charset="0"/>
              </a:rPr>
              <a:t>– Correct this address.</a:t>
            </a:r>
            <a:endParaRPr lang="en-US" sz="3500" dirty="0" smtClean="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D </a:t>
            </a:r>
            <a:r>
              <a:rPr lang="en-US" sz="3500" dirty="0">
                <a:cs typeface="Times New Roman" panose="02020603050405020304" pitchFamily="18" charset="0"/>
              </a:rPr>
              <a:t>– Delete this </a:t>
            </a:r>
            <a:r>
              <a:rPr lang="en-US" sz="3500" dirty="0" smtClean="0">
                <a:cs typeface="Times New Roman" panose="02020603050405020304" pitchFamily="18" charset="0"/>
              </a:rPr>
              <a:t>address.</a:t>
            </a:r>
            <a:endParaRPr lang="en-US" sz="3500" dirty="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J </a:t>
            </a:r>
            <a:r>
              <a:rPr lang="en-US" sz="3500" dirty="0">
                <a:cs typeface="Times New Roman" panose="02020603050405020304" pitchFamily="18" charset="0"/>
              </a:rPr>
              <a:t>– Address is not in this </a:t>
            </a:r>
            <a:r>
              <a:rPr lang="en-US" sz="3500" dirty="0" smtClean="0">
                <a:cs typeface="Times New Roman" panose="02020603050405020304" pitchFamily="18" charset="0"/>
              </a:rPr>
              <a:t>jurisdiction.</a:t>
            </a:r>
            <a:endParaRPr lang="en-US" sz="3500" dirty="0">
              <a:cs typeface="Times New Roman" panose="02020603050405020304" pitchFamily="18" charset="0"/>
            </a:endParaRPr>
          </a:p>
          <a:p>
            <a:pPr lvl="1">
              <a:buFont typeface="Arial" panose="020B0604020202020204" pitchFamily="34" charset="0"/>
              <a:buChar char="•"/>
            </a:pPr>
            <a:r>
              <a:rPr lang="en-US" sz="3500" dirty="0">
                <a:cs typeface="Times New Roman" panose="02020603050405020304" pitchFamily="18" charset="0"/>
              </a:rPr>
              <a:t>N – Address is </a:t>
            </a:r>
            <a:r>
              <a:rPr lang="en-US" sz="3500" dirty="0" smtClean="0">
                <a:cs typeface="Times New Roman" panose="02020603050405020304" pitchFamily="18" charset="0"/>
              </a:rPr>
              <a:t>nonresidential.</a:t>
            </a:r>
          </a:p>
          <a:p>
            <a:pPr marL="0" indent="0">
              <a:buNone/>
            </a:pPr>
            <a:endParaRPr lang="en-US" i="1" dirty="0"/>
          </a:p>
        </p:txBody>
      </p:sp>
      <p:sp>
        <p:nvSpPr>
          <p:cNvPr id="4" name="Content Placeholder 3"/>
          <p:cNvSpPr>
            <a:spLocks noGrp="1"/>
          </p:cNvSpPr>
          <p:nvPr>
            <p:ph sz="half" idx="2"/>
          </p:nvPr>
        </p:nvSpPr>
        <p:spPr>
          <a:xfrm>
            <a:off x="6197600" y="1143000"/>
            <a:ext cx="5003800" cy="4525963"/>
          </a:xfrm>
        </p:spPr>
        <p:txBody>
          <a:bodyPr>
            <a:normAutofit fontScale="92500" lnSpcReduction="20000"/>
          </a:bodyPr>
          <a:lstStyle/>
          <a:p>
            <a:pPr marL="0" indent="0">
              <a:buNone/>
            </a:pPr>
            <a:r>
              <a:rPr lang="en-US" sz="3500" dirty="0"/>
              <a:t>Digital Map change type codes (CHNG_TYPE):</a:t>
            </a:r>
          </a:p>
          <a:p>
            <a:pPr lvl="1">
              <a:buFont typeface="Arial" panose="020B0604020202020204" pitchFamily="34" charset="0"/>
              <a:buChar char="•"/>
            </a:pPr>
            <a:r>
              <a:rPr lang="en-US" sz="3500" b="1" dirty="0"/>
              <a:t>AL – Add Line.</a:t>
            </a:r>
          </a:p>
          <a:p>
            <a:pPr lvl="1">
              <a:buFont typeface="Arial" panose="020B0604020202020204" pitchFamily="34" charset="0"/>
              <a:buChar char="•"/>
            </a:pPr>
            <a:r>
              <a:rPr lang="en-US" sz="3500" dirty="0"/>
              <a:t>DL – Delete Line.</a:t>
            </a:r>
          </a:p>
          <a:p>
            <a:pPr lvl="1">
              <a:buFont typeface="Arial" panose="020B0604020202020204" pitchFamily="34" charset="0"/>
              <a:buChar char="•"/>
            </a:pPr>
            <a:r>
              <a:rPr lang="en-US" sz="3500" dirty="0"/>
              <a:t>CA – Change Attribute.</a:t>
            </a:r>
          </a:p>
          <a:p>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19</a:t>
            </a:fld>
            <a:endParaRPr lang="en-US" dirty="0">
              <a:solidFill>
                <a:schemeClr val="bg1">
                  <a:lumMod val="65000"/>
                </a:schemeClr>
              </a:solidFill>
            </a:endParaRPr>
          </a:p>
        </p:txBody>
      </p:sp>
    </p:spTree>
    <p:extLst>
      <p:ext uri="{BB962C8B-B14F-4D97-AF65-F5344CB8AC3E}">
        <p14:creationId xmlns:p14="http://schemas.microsoft.com/office/powerpoint/2010/main" val="429014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smtClean="0">
                <a:solidFill>
                  <a:srgbClr val="C00000"/>
                </a:solidFill>
                <a:latin typeface="Calibri" panose="020F0502020204030204" pitchFamily="34" charset="0"/>
                <a:cs typeface="Times New Roman" panose="02020603050405020304" pitchFamily="18" charset="0"/>
              </a:rPr>
              <a:t>Agenda</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1166018"/>
            <a:ext cx="10972800" cy="4929982"/>
          </a:xfrm>
        </p:spPr>
        <p:txBody>
          <a:bodyPr>
            <a:normAutofit/>
          </a:bodyPr>
          <a:lstStyle/>
          <a:p>
            <a:r>
              <a:rPr lang="en-US" sz="3600" dirty="0" smtClean="0">
                <a:latin typeface="Calibri" panose="020F0502020204030204" pitchFamily="34" charset="0"/>
                <a:cs typeface="Times New Roman" panose="02020603050405020304" pitchFamily="18" charset="0"/>
              </a:rPr>
              <a:t>Intended audience.</a:t>
            </a:r>
          </a:p>
          <a:p>
            <a:r>
              <a:rPr lang="en-US" sz="3600" dirty="0" smtClean="0">
                <a:latin typeface="Calibri" panose="020F0502020204030204" pitchFamily="34" charset="0"/>
                <a:cs typeface="Times New Roman" panose="02020603050405020304" pitchFamily="18" charset="0"/>
              </a:rPr>
              <a:t>Title 13 U.S.C. and materials refresher.</a:t>
            </a:r>
          </a:p>
          <a:p>
            <a:r>
              <a:rPr lang="en-US" sz="3600" dirty="0" smtClean="0">
                <a:latin typeface="Calibri" panose="020F0502020204030204" pitchFamily="34" charset="0"/>
                <a:cs typeface="Times New Roman" panose="02020603050405020304" pitchFamily="18" charset="0"/>
              </a:rPr>
              <a:t>Acceptable updates, examples, and summary.</a:t>
            </a:r>
          </a:p>
          <a:p>
            <a:r>
              <a:rPr lang="en-US" sz="3600" dirty="0" smtClean="0">
                <a:latin typeface="Calibri" panose="020F0502020204030204" pitchFamily="34" charset="0"/>
                <a:cs typeface="Times New Roman" panose="02020603050405020304" pitchFamily="18" charset="0"/>
              </a:rPr>
              <a:t>Support and assistance.</a:t>
            </a:r>
          </a:p>
          <a:p>
            <a:r>
              <a:rPr lang="en-US" sz="3600" dirty="0" smtClean="0">
                <a:latin typeface="Calibri" panose="020F0502020204030204" pitchFamily="34" charset="0"/>
                <a:cs typeface="Times New Roman" panose="02020603050405020304" pitchFamily="18" charset="0"/>
              </a:rPr>
              <a:t>Connect with us.</a:t>
            </a:r>
            <a:endParaRPr lang="en-US" sz="3600"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a:t>
            </a:fld>
            <a:endParaRPr lang="en-US" sz="1200" dirty="0">
              <a:solidFill>
                <a:schemeClr val="bg1">
                  <a:lumMod val="65000"/>
                </a:schemeClr>
              </a:solidFill>
            </a:endParaRPr>
          </a:p>
        </p:txBody>
      </p:sp>
    </p:spTree>
    <p:extLst>
      <p:ext uri="{BB962C8B-B14F-4D97-AF65-F5344CB8AC3E}">
        <p14:creationId xmlns:p14="http://schemas.microsoft.com/office/powerpoint/2010/main" val="3358594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676400"/>
          </a:xfrm>
        </p:spPr>
        <p:txBody>
          <a:bodyPr>
            <a:normAutofit fontScale="90000"/>
          </a:bodyPr>
          <a:lstStyle/>
          <a:p>
            <a:r>
              <a:rPr lang="en-US" sz="4900" b="1" dirty="0" smtClean="0">
                <a:solidFill>
                  <a:srgbClr val="C00000"/>
                </a:solidFill>
              </a:rPr>
              <a:t>“A” action code – Address List:</a:t>
            </a:r>
            <a:br>
              <a:rPr lang="en-US" sz="4900" b="1" dirty="0" smtClean="0">
                <a:solidFill>
                  <a:srgbClr val="C00000"/>
                </a:solidFill>
              </a:rPr>
            </a:br>
            <a:r>
              <a:rPr lang="en-US" b="1" dirty="0">
                <a:solidFill>
                  <a:srgbClr val="C00000"/>
                </a:solidFill>
              </a:rPr>
              <a:t>c</a:t>
            </a:r>
            <a:r>
              <a:rPr lang="en-US" b="1" dirty="0" smtClean="0">
                <a:solidFill>
                  <a:srgbClr val="C00000"/>
                </a:solidFill>
              </a:rPr>
              <a:t>ity style addresses – adding HUs</a:t>
            </a:r>
            <a:br>
              <a:rPr lang="en-US" b="1" dirty="0" smtClean="0">
                <a:solidFill>
                  <a:srgbClr val="C00000"/>
                </a:solidFill>
              </a:rPr>
            </a:br>
            <a:r>
              <a:rPr lang="en-US" sz="2700" b="1" dirty="0" smtClean="0">
                <a:solidFill>
                  <a:srgbClr val="C00000"/>
                </a:solidFill>
              </a:rPr>
              <a:t>**No Title 13 Data Displayed**</a:t>
            </a:r>
            <a:endParaRPr lang="en-US" sz="2700" dirty="0"/>
          </a:p>
        </p:txBody>
      </p:sp>
      <p:pic>
        <p:nvPicPr>
          <p:cNvPr id="4" name="Content Placeholder 3" descr="Author uses image to illustrate an example of properly using the “A” action code to add city style addresses to the digital census address list." title="Image of proper use of “A” action code for adding city style housing unit addresses to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31462" y="1897160"/>
            <a:ext cx="9929075" cy="30636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20</a:t>
            </a:fld>
            <a:endParaRPr lang="en-US" dirty="0">
              <a:solidFill>
                <a:schemeClr val="bg1">
                  <a:lumMod val="65000"/>
                </a:schemeClr>
              </a:solidFill>
            </a:endParaRPr>
          </a:p>
        </p:txBody>
      </p:sp>
    </p:spTree>
    <p:extLst>
      <p:ext uri="{BB962C8B-B14F-4D97-AF65-F5344CB8AC3E}">
        <p14:creationId xmlns:p14="http://schemas.microsoft.com/office/powerpoint/2010/main" val="37823291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rPr>
              <a:t>“AL” change type – edges shapefile:</a:t>
            </a:r>
            <a:r>
              <a:rPr lang="en-US" b="1" dirty="0" smtClean="0">
                <a:solidFill>
                  <a:srgbClr val="C00000"/>
                </a:solidFill>
              </a:rPr>
              <a:t/>
            </a:r>
            <a:br>
              <a:rPr lang="en-US" b="1" dirty="0" smtClean="0">
                <a:solidFill>
                  <a:srgbClr val="C00000"/>
                </a:solidFill>
              </a:rPr>
            </a:br>
            <a:r>
              <a:rPr lang="en-US" b="1" dirty="0">
                <a:solidFill>
                  <a:srgbClr val="C00000"/>
                </a:solidFill>
              </a:rPr>
              <a:t>a</a:t>
            </a:r>
            <a:r>
              <a:rPr lang="en-US" b="1" dirty="0" smtClean="0">
                <a:solidFill>
                  <a:srgbClr val="C00000"/>
                </a:solidFill>
              </a:rPr>
              <a:t>dding a street</a:t>
            </a:r>
            <a:endParaRPr lang="en-US" b="1" dirty="0">
              <a:solidFill>
                <a:srgbClr val="C00000"/>
              </a:solidFill>
            </a:endParaRPr>
          </a:p>
        </p:txBody>
      </p:sp>
      <p:pic>
        <p:nvPicPr>
          <p:cNvPr id="8" name="Content Placeholder 7" descr="Author uses image to illustrate the corresponding map and attribute update, performed using ArcGIS, for adding addresses on Crystal Avenue in census tract 5002.00, census block 1014." title="Image of corresponding ArcGIS updates for adding a new stree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1" y="1321917"/>
            <a:ext cx="9143998" cy="48555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21</a:t>
            </a:fld>
            <a:endParaRPr lang="en-US" dirty="0">
              <a:solidFill>
                <a:schemeClr val="bg1">
                  <a:lumMod val="65000"/>
                </a:schemeClr>
              </a:solidFill>
            </a:endParaRPr>
          </a:p>
        </p:txBody>
      </p:sp>
    </p:spTree>
    <p:extLst>
      <p:ext uri="{BB962C8B-B14F-4D97-AF65-F5344CB8AC3E}">
        <p14:creationId xmlns:p14="http://schemas.microsoft.com/office/powerpoint/2010/main" val="19316915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630362"/>
          </a:xfrm>
        </p:spPr>
        <p:txBody>
          <a:bodyPr>
            <a:normAutofit fontScale="90000"/>
          </a:bodyPr>
          <a:lstStyle/>
          <a:p>
            <a:r>
              <a:rPr lang="en-US" sz="4900" b="1" dirty="0" smtClean="0">
                <a:solidFill>
                  <a:srgbClr val="C00000"/>
                </a:solidFill>
              </a:rPr>
              <a:t>“A” action code </a:t>
            </a:r>
            <a:r>
              <a:rPr lang="en-US" sz="4900" b="1" dirty="0">
                <a:solidFill>
                  <a:srgbClr val="C00000"/>
                </a:solidFill>
              </a:rPr>
              <a:t>– </a:t>
            </a:r>
            <a:r>
              <a:rPr lang="en-US" sz="4900" b="1" dirty="0" smtClean="0">
                <a:solidFill>
                  <a:srgbClr val="C00000"/>
                </a:solidFill>
              </a:rPr>
              <a:t>Address List:</a:t>
            </a:r>
            <a:r>
              <a:rPr lang="en-US" b="1" dirty="0" smtClean="0">
                <a:solidFill>
                  <a:srgbClr val="C00000"/>
                </a:solidFill>
              </a:rPr>
              <a:t/>
            </a:r>
            <a:br>
              <a:rPr lang="en-US" b="1" dirty="0" smtClean="0">
                <a:solidFill>
                  <a:srgbClr val="C00000"/>
                </a:solidFill>
              </a:rPr>
            </a:br>
            <a:r>
              <a:rPr lang="en-US" b="1" dirty="0">
                <a:solidFill>
                  <a:srgbClr val="C00000"/>
                </a:solidFill>
              </a:rPr>
              <a:t>n</a:t>
            </a:r>
            <a:r>
              <a:rPr lang="en-US" b="1" dirty="0" smtClean="0">
                <a:solidFill>
                  <a:srgbClr val="C00000"/>
                </a:solidFill>
              </a:rPr>
              <a:t>on-city style addresses – adding HUs</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dirty="0"/>
          </a:p>
        </p:txBody>
      </p:sp>
      <p:pic>
        <p:nvPicPr>
          <p:cNvPr id="4" name="Content Placeholder 3" descr="Author uses this image to illustrate properly using the “A” action code to add non-city style, housing unit addresses to the digital census address list." title="Image of proper use of “A” action code for adding non-city style housing unit addresses to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53970" y="2057400"/>
            <a:ext cx="10728430" cy="22671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22</a:t>
            </a:fld>
            <a:endParaRPr lang="en-US" dirty="0">
              <a:solidFill>
                <a:schemeClr val="bg1">
                  <a:lumMod val="65000"/>
                </a:schemeClr>
              </a:solidFill>
            </a:endParaRPr>
          </a:p>
        </p:txBody>
      </p:sp>
    </p:spTree>
    <p:extLst>
      <p:ext uri="{BB962C8B-B14F-4D97-AF65-F5344CB8AC3E}">
        <p14:creationId xmlns:p14="http://schemas.microsoft.com/office/powerpoint/2010/main" val="1542399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11887200" cy="1654629"/>
          </a:xfrm>
        </p:spPr>
        <p:txBody>
          <a:bodyPr>
            <a:normAutofit fontScale="90000"/>
          </a:bodyPr>
          <a:lstStyle/>
          <a:p>
            <a:r>
              <a:rPr lang="en-US" sz="4900" b="1" dirty="0" smtClean="0">
                <a:solidFill>
                  <a:srgbClr val="C00000"/>
                </a:solidFill>
              </a:rPr>
              <a:t>“A” action code – Address List: </a:t>
            </a:r>
            <a:r>
              <a:rPr lang="en-US" b="1" dirty="0" smtClean="0">
                <a:solidFill>
                  <a:srgbClr val="C00000"/>
                </a:solidFill>
              </a:rPr>
              <a:t/>
            </a:r>
            <a:br>
              <a:rPr lang="en-US" b="1" dirty="0" smtClean="0">
                <a:solidFill>
                  <a:srgbClr val="C00000"/>
                </a:solidFill>
              </a:rPr>
            </a:br>
            <a:r>
              <a:rPr lang="en-US" b="1" dirty="0">
                <a:solidFill>
                  <a:srgbClr val="C00000"/>
                </a:solidFill>
              </a:rPr>
              <a:t>c</a:t>
            </a:r>
            <a:r>
              <a:rPr lang="en-US" b="1" dirty="0" smtClean="0">
                <a:solidFill>
                  <a:srgbClr val="C00000"/>
                </a:solidFill>
              </a:rPr>
              <a:t>ity style addresses – adding GQs</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2700" b="1" dirty="0">
              <a:solidFill>
                <a:srgbClr val="C00000"/>
              </a:solidFill>
              <a:latin typeface="Calibri" panose="020F0502020204030204" pitchFamily="34" charset="0"/>
              <a:cs typeface="Times New Roman" panose="02020603050405020304" pitchFamily="18" charset="0"/>
            </a:endParaRPr>
          </a:p>
        </p:txBody>
      </p:sp>
      <p:pic>
        <p:nvPicPr>
          <p:cNvPr id="3" name="Content Placeholder 2" descr="Author uses image to illustrate an example of properly using the “A” action code to add city style, group quarters addresses to the digital census address list." title="Image of proper use of “A” action code for adding city style group quarters addresses to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32773" y="2010748"/>
            <a:ext cx="9726454" cy="13806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23</a:t>
            </a:fld>
            <a:endParaRPr lang="en-US" dirty="0">
              <a:solidFill>
                <a:schemeClr val="bg1">
                  <a:lumMod val="65000"/>
                </a:schemeClr>
              </a:solidFill>
            </a:endParaRPr>
          </a:p>
        </p:txBody>
      </p:sp>
    </p:spTree>
    <p:extLst>
      <p:ext uri="{BB962C8B-B14F-4D97-AF65-F5344CB8AC3E}">
        <p14:creationId xmlns:p14="http://schemas.microsoft.com/office/powerpoint/2010/main" val="7253481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fontScale="90000"/>
          </a:bodyPr>
          <a:lstStyle/>
          <a:p>
            <a:r>
              <a:rPr lang="en-US" b="1" dirty="0">
                <a:solidFill>
                  <a:srgbClr val="C00000"/>
                </a:solidFill>
              </a:rPr>
              <a:t>Acceptable updates and examples: </a:t>
            </a:r>
            <a:r>
              <a:rPr lang="en-US" b="1" dirty="0" smtClean="0">
                <a:solidFill>
                  <a:srgbClr val="C00000"/>
                </a:solidFill>
              </a:rPr>
              <a:t>“C” </a:t>
            </a:r>
            <a:r>
              <a:rPr lang="en-US" b="1" dirty="0">
                <a:solidFill>
                  <a:srgbClr val="C00000"/>
                </a:solidFill>
              </a:rPr>
              <a:t>action code</a:t>
            </a:r>
          </a:p>
        </p:txBody>
      </p:sp>
      <p:sp>
        <p:nvSpPr>
          <p:cNvPr id="3" name="Content Placeholder 2"/>
          <p:cNvSpPr>
            <a:spLocks noGrp="1"/>
          </p:cNvSpPr>
          <p:nvPr>
            <p:ph sz="half" idx="1"/>
          </p:nvPr>
        </p:nvSpPr>
        <p:spPr>
          <a:xfrm>
            <a:off x="811323" y="1158949"/>
            <a:ext cx="5384800" cy="4525963"/>
          </a:xfrm>
        </p:spPr>
        <p:txBody>
          <a:bodyPr>
            <a:normAutofit fontScale="92500" lnSpcReduction="20000"/>
          </a:bodyPr>
          <a:lstStyle/>
          <a:p>
            <a:pPr marL="0" indent="0">
              <a:buNone/>
            </a:pPr>
            <a:r>
              <a:rPr lang="en-US" sz="3500" dirty="0" smtClean="0"/>
              <a:t>Address List action codes (ACTION):</a:t>
            </a:r>
          </a:p>
          <a:p>
            <a:pPr lvl="1">
              <a:buFont typeface="Arial" panose="020B0604020202020204" pitchFamily="34" charset="0"/>
              <a:buChar char="•"/>
            </a:pPr>
            <a:r>
              <a:rPr lang="en-US" sz="3500" dirty="0">
                <a:cs typeface="Times New Roman" panose="02020603050405020304" pitchFamily="18" charset="0"/>
              </a:rPr>
              <a:t>A – Add this </a:t>
            </a:r>
            <a:r>
              <a:rPr lang="en-US" sz="3500" dirty="0" smtClean="0">
                <a:cs typeface="Times New Roman" panose="02020603050405020304" pitchFamily="18" charset="0"/>
              </a:rPr>
              <a:t>address.</a:t>
            </a:r>
          </a:p>
          <a:p>
            <a:pPr lvl="1">
              <a:buFont typeface="Arial" panose="020B0604020202020204" pitchFamily="34" charset="0"/>
              <a:buChar char="•"/>
            </a:pPr>
            <a:r>
              <a:rPr lang="en-US" sz="3500" b="1" dirty="0" smtClean="0">
                <a:cs typeface="Times New Roman" panose="02020603050405020304" pitchFamily="18" charset="0"/>
              </a:rPr>
              <a:t>C </a:t>
            </a:r>
            <a:r>
              <a:rPr lang="en-US" sz="3500" b="1" dirty="0">
                <a:cs typeface="Times New Roman" panose="02020603050405020304" pitchFamily="18" charset="0"/>
              </a:rPr>
              <a:t>– Correct this address</a:t>
            </a:r>
            <a:r>
              <a:rPr lang="en-US" sz="3500" b="1" dirty="0" smtClean="0">
                <a:cs typeface="Times New Roman" panose="02020603050405020304" pitchFamily="18" charset="0"/>
              </a:rPr>
              <a:t>.</a:t>
            </a:r>
          </a:p>
          <a:p>
            <a:pPr lvl="1">
              <a:buFont typeface="Arial" panose="020B0604020202020204" pitchFamily="34" charset="0"/>
              <a:buChar char="•"/>
            </a:pPr>
            <a:r>
              <a:rPr lang="en-US" sz="3500" dirty="0" smtClean="0">
                <a:cs typeface="Times New Roman" panose="02020603050405020304" pitchFamily="18" charset="0"/>
              </a:rPr>
              <a:t>D </a:t>
            </a:r>
            <a:r>
              <a:rPr lang="en-US" sz="3500" dirty="0">
                <a:cs typeface="Times New Roman" panose="02020603050405020304" pitchFamily="18" charset="0"/>
              </a:rPr>
              <a:t>– Delete this </a:t>
            </a:r>
            <a:r>
              <a:rPr lang="en-US" sz="3500" dirty="0" smtClean="0">
                <a:cs typeface="Times New Roman" panose="02020603050405020304" pitchFamily="18" charset="0"/>
              </a:rPr>
              <a:t>address.</a:t>
            </a:r>
            <a:endParaRPr lang="en-US" sz="3500" dirty="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J – </a:t>
            </a:r>
            <a:r>
              <a:rPr lang="en-US" sz="3500" dirty="0">
                <a:cs typeface="Times New Roman" panose="02020603050405020304" pitchFamily="18" charset="0"/>
              </a:rPr>
              <a:t>Address is not in this </a:t>
            </a:r>
            <a:r>
              <a:rPr lang="en-US" sz="3500" dirty="0" smtClean="0">
                <a:cs typeface="Times New Roman" panose="02020603050405020304" pitchFamily="18" charset="0"/>
              </a:rPr>
              <a:t>jurisdiction.</a:t>
            </a:r>
            <a:endParaRPr lang="en-US" sz="3500" dirty="0">
              <a:cs typeface="Times New Roman" panose="02020603050405020304" pitchFamily="18" charset="0"/>
            </a:endParaRPr>
          </a:p>
          <a:p>
            <a:pPr lvl="1">
              <a:buFont typeface="Arial" panose="020B0604020202020204" pitchFamily="34" charset="0"/>
              <a:buChar char="•"/>
            </a:pPr>
            <a:r>
              <a:rPr lang="en-US" sz="3500" dirty="0">
                <a:cs typeface="Times New Roman" panose="02020603050405020304" pitchFamily="18" charset="0"/>
              </a:rPr>
              <a:t>N – Address is </a:t>
            </a:r>
            <a:r>
              <a:rPr lang="en-US" sz="3500" dirty="0" smtClean="0">
                <a:cs typeface="Times New Roman" panose="02020603050405020304" pitchFamily="18" charset="0"/>
              </a:rPr>
              <a:t>nonresidential.</a:t>
            </a:r>
          </a:p>
          <a:p>
            <a:pPr marL="0" indent="0">
              <a:buNone/>
            </a:pPr>
            <a:endParaRPr lang="en-US" i="1" dirty="0"/>
          </a:p>
        </p:txBody>
      </p:sp>
      <p:sp>
        <p:nvSpPr>
          <p:cNvPr id="4" name="Content Placeholder 3"/>
          <p:cNvSpPr>
            <a:spLocks noGrp="1"/>
          </p:cNvSpPr>
          <p:nvPr>
            <p:ph sz="half" idx="2"/>
          </p:nvPr>
        </p:nvSpPr>
        <p:spPr>
          <a:xfrm>
            <a:off x="6477000" y="1158950"/>
            <a:ext cx="5384800" cy="4525962"/>
          </a:xfrm>
        </p:spPr>
        <p:txBody>
          <a:bodyPr>
            <a:normAutofit fontScale="92500" lnSpcReduction="20000"/>
          </a:bodyPr>
          <a:lstStyle/>
          <a:p>
            <a:pPr marL="0" indent="0">
              <a:buNone/>
            </a:pPr>
            <a:r>
              <a:rPr lang="en-US" sz="3500" dirty="0"/>
              <a:t>Edges shapefile change type codes (CHNG_TYPE):</a:t>
            </a:r>
          </a:p>
          <a:p>
            <a:pPr lvl="1">
              <a:buFont typeface="Arial" panose="020B0604020202020204" pitchFamily="34" charset="0"/>
              <a:buChar char="•"/>
            </a:pPr>
            <a:r>
              <a:rPr lang="en-US" sz="3500" b="1" dirty="0"/>
              <a:t>AL – Add Line.</a:t>
            </a:r>
          </a:p>
          <a:p>
            <a:pPr lvl="1">
              <a:buFont typeface="Arial" panose="020B0604020202020204" pitchFamily="34" charset="0"/>
              <a:buChar char="•"/>
            </a:pPr>
            <a:r>
              <a:rPr lang="en-US" sz="3500" b="1" dirty="0"/>
              <a:t>DL – Delete Line.</a:t>
            </a:r>
          </a:p>
          <a:p>
            <a:pPr lvl="1">
              <a:buFont typeface="Arial" panose="020B0604020202020204" pitchFamily="34" charset="0"/>
              <a:buChar char="•"/>
            </a:pPr>
            <a:r>
              <a:rPr lang="en-US" sz="3500" b="1" dirty="0"/>
              <a:t>CA – Change Attribute</a:t>
            </a:r>
            <a:r>
              <a:rPr lang="en-US" sz="3500" b="1" dirty="0" smtClean="0"/>
              <a:t>.</a:t>
            </a:r>
            <a:endParaRPr lang="en-US" sz="3500" b="1"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24</a:t>
            </a:fld>
            <a:endParaRPr lang="en-US" dirty="0">
              <a:solidFill>
                <a:schemeClr val="bg1">
                  <a:lumMod val="65000"/>
                </a:schemeClr>
              </a:solidFill>
            </a:endParaRPr>
          </a:p>
        </p:txBody>
      </p:sp>
    </p:spTree>
    <p:extLst>
      <p:ext uri="{BB962C8B-B14F-4D97-AF65-F5344CB8AC3E}">
        <p14:creationId xmlns:p14="http://schemas.microsoft.com/office/powerpoint/2010/main" val="290987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smtClean="0">
                <a:solidFill>
                  <a:srgbClr val="C00000"/>
                </a:solidFill>
                <a:cs typeface="Times New Roman" panose="02020603050405020304" pitchFamily="18" charset="0"/>
              </a:rPr>
              <a:t>“C” action code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843064"/>
            <a:ext cx="10972800" cy="6014936"/>
          </a:xfrm>
        </p:spPr>
        <p:txBody>
          <a:bodyPr>
            <a:normAutofit fontScale="62500" lnSpcReduction="20000"/>
          </a:bodyPr>
          <a:lstStyle/>
          <a:p>
            <a:pPr marL="0" indent="0">
              <a:buNone/>
            </a:pPr>
            <a:r>
              <a:rPr lang="en-US" sz="5800" dirty="0" smtClean="0"/>
              <a:t>Use </a:t>
            </a:r>
            <a:r>
              <a:rPr lang="en-US" sz="5800" dirty="0"/>
              <a:t>a “</a:t>
            </a:r>
            <a:r>
              <a:rPr lang="en-US" sz="5800" b="1" dirty="0"/>
              <a:t>C</a:t>
            </a:r>
            <a:r>
              <a:rPr lang="en-US" sz="5800" dirty="0"/>
              <a:t>” </a:t>
            </a:r>
            <a:r>
              <a:rPr lang="en-US" sz="5800" b="1" dirty="0" smtClean="0"/>
              <a:t>action code </a:t>
            </a:r>
            <a:r>
              <a:rPr lang="en-US" sz="5800" dirty="0" smtClean="0"/>
              <a:t>for the following </a:t>
            </a:r>
            <a:r>
              <a:rPr lang="en-US" sz="5800" dirty="0"/>
              <a:t>situations:</a:t>
            </a:r>
          </a:p>
          <a:p>
            <a:pPr lvl="1">
              <a:buFont typeface="Arial" panose="020B0604020202020204" pitchFamily="34" charset="0"/>
              <a:buChar char="•"/>
            </a:pPr>
            <a:r>
              <a:rPr lang="en-US" sz="5100" dirty="0"/>
              <a:t>Incorrect state </a:t>
            </a:r>
            <a:r>
              <a:rPr lang="en-US" sz="5100" dirty="0" smtClean="0"/>
              <a:t>code.</a:t>
            </a:r>
            <a:endParaRPr lang="en-US" sz="5100" dirty="0"/>
          </a:p>
          <a:p>
            <a:pPr lvl="1">
              <a:buFont typeface="Arial" panose="020B0604020202020204" pitchFamily="34" charset="0"/>
              <a:buChar char="•"/>
            </a:pPr>
            <a:r>
              <a:rPr lang="en-US" sz="5100" dirty="0"/>
              <a:t>Incorrect county </a:t>
            </a:r>
            <a:r>
              <a:rPr lang="en-US" sz="5100" dirty="0" smtClean="0"/>
              <a:t>code.</a:t>
            </a:r>
            <a:endParaRPr lang="en-US" sz="5100" dirty="0"/>
          </a:p>
          <a:p>
            <a:pPr lvl="1">
              <a:buFont typeface="Arial" panose="020B0604020202020204" pitchFamily="34" charset="0"/>
              <a:buChar char="•"/>
            </a:pPr>
            <a:r>
              <a:rPr lang="en-US" sz="5100" dirty="0"/>
              <a:t>Incorrect census tract </a:t>
            </a:r>
            <a:r>
              <a:rPr lang="en-US" sz="5100" dirty="0" smtClean="0"/>
              <a:t>number.</a:t>
            </a:r>
            <a:endParaRPr lang="en-US" sz="5100" dirty="0"/>
          </a:p>
          <a:p>
            <a:pPr lvl="1">
              <a:buFont typeface="Arial" panose="020B0604020202020204" pitchFamily="34" charset="0"/>
              <a:buChar char="•"/>
            </a:pPr>
            <a:r>
              <a:rPr lang="en-US" sz="5100" b="1" dirty="0"/>
              <a:t>Incorrect census block </a:t>
            </a:r>
            <a:r>
              <a:rPr lang="en-US" sz="5100" b="1" dirty="0" smtClean="0"/>
              <a:t>number.</a:t>
            </a:r>
            <a:endParaRPr lang="en-US" sz="5100" b="1" dirty="0"/>
          </a:p>
          <a:p>
            <a:pPr lvl="1">
              <a:buFont typeface="Arial" panose="020B0604020202020204" pitchFamily="34" charset="0"/>
              <a:buChar char="•"/>
            </a:pPr>
            <a:r>
              <a:rPr lang="en-US" sz="5100" b="1" dirty="0"/>
              <a:t>Incorrect street name (including street directional and street type information</a:t>
            </a:r>
            <a:r>
              <a:rPr lang="en-US" sz="5100" b="1" dirty="0" smtClean="0"/>
              <a:t>).</a:t>
            </a:r>
            <a:endParaRPr lang="en-US" sz="5100" b="1" dirty="0"/>
          </a:p>
          <a:p>
            <a:pPr lvl="1">
              <a:buFont typeface="Arial" panose="020B0604020202020204" pitchFamily="34" charset="0"/>
              <a:buChar char="•"/>
            </a:pPr>
            <a:r>
              <a:rPr lang="en-US" sz="5100" dirty="0"/>
              <a:t>Incorrect ZIP </a:t>
            </a:r>
            <a:r>
              <a:rPr lang="en-US" sz="5100" dirty="0" smtClean="0"/>
              <a:t>code.</a:t>
            </a:r>
          </a:p>
          <a:p>
            <a:pPr lvl="1">
              <a:buFont typeface="Arial" panose="020B0604020202020204" pitchFamily="34" charset="0"/>
              <a:buChar char="•"/>
            </a:pPr>
            <a:r>
              <a:rPr lang="en-US" sz="5100" b="1" dirty="0" smtClean="0"/>
              <a:t>Include tract and block numbers (or latitude and longitude coordinates) for “unable to geocode” address records*.</a:t>
            </a:r>
          </a:p>
          <a:p>
            <a:pPr marL="0" indent="0">
              <a:buNone/>
            </a:pPr>
            <a:r>
              <a:rPr lang="en-US" dirty="0" smtClean="0"/>
              <a:t>*Unable to geocode (</a:t>
            </a:r>
            <a:r>
              <a:rPr lang="en-US" dirty="0" err="1" smtClean="0"/>
              <a:t>ungeocoded</a:t>
            </a:r>
            <a:r>
              <a:rPr lang="en-US" dirty="0" smtClean="0"/>
              <a:t>) address records </a:t>
            </a:r>
            <a:r>
              <a:rPr lang="en-US" dirty="0"/>
              <a:t>are missing the tract and block geocode </a:t>
            </a:r>
            <a:r>
              <a:rPr lang="en-US" dirty="0" smtClean="0"/>
              <a:t>information. These records exist </a:t>
            </a:r>
            <a:r>
              <a:rPr lang="en-US" dirty="0"/>
              <a:t>for </a:t>
            </a:r>
            <a:r>
              <a:rPr lang="en-US" dirty="0" smtClean="0"/>
              <a:t>state </a:t>
            </a:r>
            <a:r>
              <a:rPr lang="en-US" dirty="0"/>
              <a:t>and county participants</a:t>
            </a:r>
            <a:r>
              <a:rPr lang="en-US" dirty="0" smtClean="0"/>
              <a:t>.</a:t>
            </a:r>
            <a:r>
              <a:rPr lang="en-US" dirty="0"/>
              <a:t/>
            </a:r>
            <a:br>
              <a:rPr lang="en-US" dirty="0"/>
            </a:br>
            <a:endParaRPr lang="en-US"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25</a:t>
            </a:fld>
            <a:endParaRPr lang="en-US" dirty="0">
              <a:solidFill>
                <a:schemeClr val="bg1">
                  <a:lumMod val="65000"/>
                </a:schemeClr>
              </a:solidFill>
            </a:endParaRPr>
          </a:p>
        </p:txBody>
      </p:sp>
    </p:spTree>
    <p:extLst>
      <p:ext uri="{BB962C8B-B14F-4D97-AF65-F5344CB8AC3E}">
        <p14:creationId xmlns:p14="http://schemas.microsoft.com/office/powerpoint/2010/main" val="27727092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solidFill>
                  <a:srgbClr val="C00000"/>
                </a:solidFill>
              </a:rPr>
              <a:t>“C” action code </a:t>
            </a:r>
            <a:r>
              <a:rPr lang="en-US" sz="4900" b="1" dirty="0">
                <a:solidFill>
                  <a:srgbClr val="C00000"/>
                </a:solidFill>
              </a:rPr>
              <a:t>– </a:t>
            </a:r>
            <a:r>
              <a:rPr lang="en-US" sz="4900" b="1" dirty="0" smtClean="0">
                <a:solidFill>
                  <a:srgbClr val="C00000"/>
                </a:solidFill>
              </a:rPr>
              <a:t>Address List:</a:t>
            </a:r>
            <a:r>
              <a:rPr lang="en-US" b="1" dirty="0" smtClean="0">
                <a:solidFill>
                  <a:srgbClr val="C00000"/>
                </a:solidFill>
              </a:rPr>
              <a:t/>
            </a:r>
            <a:br>
              <a:rPr lang="en-US" b="1" dirty="0" smtClean="0">
                <a:solidFill>
                  <a:srgbClr val="C00000"/>
                </a:solidFill>
              </a:rPr>
            </a:br>
            <a:r>
              <a:rPr lang="en-US" b="1" dirty="0">
                <a:solidFill>
                  <a:srgbClr val="C00000"/>
                </a:solidFill>
              </a:rPr>
              <a:t>c</a:t>
            </a:r>
            <a:r>
              <a:rPr lang="en-US" b="1" dirty="0" smtClean="0">
                <a:solidFill>
                  <a:srgbClr val="C00000"/>
                </a:solidFill>
              </a:rPr>
              <a:t>ity style address – correcting block </a:t>
            </a:r>
            <a:r>
              <a:rPr lang="en-US" b="1" dirty="0">
                <a:solidFill>
                  <a:srgbClr val="C00000"/>
                </a:solidFill>
              </a:rPr>
              <a:t>n</a:t>
            </a:r>
            <a:r>
              <a:rPr lang="en-US" b="1" dirty="0" smtClean="0">
                <a:solidFill>
                  <a:srgbClr val="C00000"/>
                </a:solidFill>
              </a:rPr>
              <a:t>umber</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dirty="0"/>
          </a:p>
        </p:txBody>
      </p:sp>
      <p:pic>
        <p:nvPicPr>
          <p:cNvPr id="5" name="Content Placeholder 4" descr="Author uses image to illustrate and example of properly using &quot;C&quot; action code to correct the block number on the digital census address list for an incorrectly placed street feature." title="Image of proper use of “C” action code for correcting block number in the Census Bureau's address list for addresses along an incorrectly placed street featur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905000"/>
            <a:ext cx="10972800" cy="2358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Slide Number Placeholder 9"/>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26</a:t>
            </a:fld>
            <a:endParaRPr lang="en-US" dirty="0">
              <a:solidFill>
                <a:schemeClr val="bg1">
                  <a:lumMod val="65000"/>
                </a:schemeClr>
              </a:solidFill>
            </a:endParaRPr>
          </a:p>
        </p:txBody>
      </p:sp>
    </p:spTree>
    <p:extLst>
      <p:ext uri="{BB962C8B-B14F-4D97-AF65-F5344CB8AC3E}">
        <p14:creationId xmlns:p14="http://schemas.microsoft.com/office/powerpoint/2010/main" val="23519380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rPr>
              <a:t>“DL” and “AL” change type</a:t>
            </a:r>
            <a:r>
              <a:rPr lang="en-US" sz="4900" b="1" dirty="0">
                <a:solidFill>
                  <a:srgbClr val="C00000"/>
                </a:solidFill>
              </a:rPr>
              <a:t> </a:t>
            </a:r>
            <a:r>
              <a:rPr lang="en-US" sz="4900" b="1" dirty="0" smtClean="0">
                <a:solidFill>
                  <a:srgbClr val="C00000"/>
                </a:solidFill>
              </a:rPr>
              <a:t>- edges shapefile:</a:t>
            </a:r>
            <a:r>
              <a:rPr lang="en-US" b="1" dirty="0">
                <a:solidFill>
                  <a:srgbClr val="C00000"/>
                </a:solidFill>
              </a:rPr>
              <a:t/>
            </a:r>
            <a:br>
              <a:rPr lang="en-US" b="1" dirty="0">
                <a:solidFill>
                  <a:srgbClr val="C00000"/>
                </a:solidFill>
              </a:rPr>
            </a:br>
            <a:r>
              <a:rPr lang="en-US" b="1" dirty="0" smtClean="0">
                <a:solidFill>
                  <a:srgbClr val="C00000"/>
                </a:solidFill>
              </a:rPr>
              <a:t>correcting block </a:t>
            </a:r>
            <a:r>
              <a:rPr lang="en-US" b="1" dirty="0">
                <a:solidFill>
                  <a:srgbClr val="C00000"/>
                </a:solidFill>
              </a:rPr>
              <a:t>n</a:t>
            </a:r>
            <a:r>
              <a:rPr lang="en-US" b="1" dirty="0" smtClean="0">
                <a:solidFill>
                  <a:srgbClr val="C00000"/>
                </a:solidFill>
              </a:rPr>
              <a:t>umber</a:t>
            </a:r>
            <a:endParaRPr lang="en-US" b="1" dirty="0">
              <a:solidFill>
                <a:srgbClr val="C00000"/>
              </a:solidFill>
            </a:endParaRPr>
          </a:p>
        </p:txBody>
      </p:sp>
      <p:pic>
        <p:nvPicPr>
          <p:cNvPr id="3" name="Content Placeholder 2" descr="Author uses image to illustrate the corresponding map and attribute update, performed using ArcGIS, for correcting the location of Court St from census tract 5003.00, census block 2024 to census block 1036 in the same census tract." title="Image of corresponding ArcGIS updates for correcting the location of a road featur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1" y="1184596"/>
            <a:ext cx="9143998" cy="48602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27</a:t>
            </a:fld>
            <a:endParaRPr lang="en-US" dirty="0">
              <a:solidFill>
                <a:schemeClr val="bg1">
                  <a:lumMod val="65000"/>
                </a:schemeClr>
              </a:solidFill>
            </a:endParaRPr>
          </a:p>
        </p:txBody>
      </p:sp>
    </p:spTree>
    <p:extLst>
      <p:ext uri="{BB962C8B-B14F-4D97-AF65-F5344CB8AC3E}">
        <p14:creationId xmlns:p14="http://schemas.microsoft.com/office/powerpoint/2010/main" val="15987671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943" y="304800"/>
            <a:ext cx="10972800" cy="1630362"/>
          </a:xfrm>
        </p:spPr>
        <p:txBody>
          <a:bodyPr>
            <a:normAutofit fontScale="90000"/>
          </a:bodyPr>
          <a:lstStyle/>
          <a:p>
            <a:r>
              <a:rPr lang="en-US" sz="4900" b="1" dirty="0">
                <a:solidFill>
                  <a:srgbClr val="C00000"/>
                </a:solidFill>
              </a:rPr>
              <a:t>“C” action code – Address </a:t>
            </a:r>
            <a:r>
              <a:rPr lang="en-US" sz="4900" b="1" dirty="0" smtClean="0">
                <a:solidFill>
                  <a:srgbClr val="C00000"/>
                </a:solidFill>
              </a:rPr>
              <a:t>List:</a:t>
            </a:r>
            <a:r>
              <a:rPr lang="en-US" b="1" dirty="0" smtClean="0">
                <a:solidFill>
                  <a:srgbClr val="C00000"/>
                </a:solidFill>
              </a:rPr>
              <a:t/>
            </a:r>
            <a:br>
              <a:rPr lang="en-US" b="1" dirty="0" smtClean="0">
                <a:solidFill>
                  <a:srgbClr val="C00000"/>
                </a:solidFill>
              </a:rPr>
            </a:br>
            <a:r>
              <a:rPr lang="en-US" b="1" dirty="0" smtClean="0">
                <a:solidFill>
                  <a:srgbClr val="C00000"/>
                </a:solidFill>
              </a:rPr>
              <a:t>city </a:t>
            </a:r>
            <a:r>
              <a:rPr lang="en-US" b="1" dirty="0">
                <a:solidFill>
                  <a:srgbClr val="C00000"/>
                </a:solidFill>
              </a:rPr>
              <a:t>style addresses – correcting street </a:t>
            </a:r>
            <a:r>
              <a:rPr lang="en-US" b="1" dirty="0" smtClean="0">
                <a:solidFill>
                  <a:srgbClr val="C00000"/>
                </a:solidFill>
              </a:rPr>
              <a:t>name</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dirty="0"/>
          </a:p>
        </p:txBody>
      </p:sp>
      <p:pic>
        <p:nvPicPr>
          <p:cNvPr id="4" name="Content Placeholder 3" descr="Author uses this image to illustrate properly using the “C” action code to correct the street name information of several city style, housing unit address records on the digital census address list." title="Image of proper use of “C” action code for correcting the street name of existing city style housing unit addresses on the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8800" y="2097626"/>
            <a:ext cx="8991600" cy="41033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28</a:t>
            </a:fld>
            <a:endParaRPr lang="en-US" dirty="0">
              <a:solidFill>
                <a:schemeClr val="bg1">
                  <a:lumMod val="65000"/>
                </a:schemeClr>
              </a:solidFill>
            </a:endParaRPr>
          </a:p>
        </p:txBody>
      </p:sp>
    </p:spTree>
    <p:extLst>
      <p:ext uri="{BB962C8B-B14F-4D97-AF65-F5344CB8AC3E}">
        <p14:creationId xmlns:p14="http://schemas.microsoft.com/office/powerpoint/2010/main" val="25301646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rPr>
              <a:t>“CA” change type – edges shapefile:</a:t>
            </a:r>
            <a:r>
              <a:rPr lang="en-US" b="1" dirty="0">
                <a:solidFill>
                  <a:srgbClr val="C00000"/>
                </a:solidFill>
              </a:rPr>
              <a:t/>
            </a:r>
            <a:br>
              <a:rPr lang="en-US" b="1" dirty="0">
                <a:solidFill>
                  <a:srgbClr val="C00000"/>
                </a:solidFill>
              </a:rPr>
            </a:br>
            <a:r>
              <a:rPr lang="en-US" b="1" dirty="0" smtClean="0">
                <a:solidFill>
                  <a:srgbClr val="C00000"/>
                </a:solidFill>
              </a:rPr>
              <a:t>correcting street </a:t>
            </a:r>
            <a:r>
              <a:rPr lang="en-US" b="1" dirty="0">
                <a:solidFill>
                  <a:srgbClr val="C00000"/>
                </a:solidFill>
              </a:rPr>
              <a:t>n</a:t>
            </a:r>
            <a:r>
              <a:rPr lang="en-US" b="1" dirty="0" smtClean="0">
                <a:solidFill>
                  <a:srgbClr val="C00000"/>
                </a:solidFill>
              </a:rPr>
              <a:t>ame</a:t>
            </a:r>
            <a:endParaRPr lang="en-US" b="1" dirty="0">
              <a:solidFill>
                <a:srgbClr val="C00000"/>
              </a:solidFill>
            </a:endParaRPr>
          </a:p>
        </p:txBody>
      </p:sp>
      <p:pic>
        <p:nvPicPr>
          <p:cNvPr id="3" name="Content Placeholder 2" descr="Author uses image to illustrate the corresponding map and attribute update, performed using ArcGIS, for correcting the street name of Mound Rd to Mountain St.  The previous slide depicts the change for all of the housing units within census tract 5003.00, block 1010." title="Image of corresponding ArcGIS updates for correcting the name of a road featur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1" y="1296516"/>
            <a:ext cx="8774053" cy="46761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29</a:t>
            </a:fld>
            <a:endParaRPr lang="en-US" dirty="0">
              <a:solidFill>
                <a:schemeClr val="bg1">
                  <a:lumMod val="65000"/>
                </a:schemeClr>
              </a:solidFill>
            </a:endParaRPr>
          </a:p>
        </p:txBody>
      </p:sp>
    </p:spTree>
    <p:extLst>
      <p:ext uri="{BB962C8B-B14F-4D97-AF65-F5344CB8AC3E}">
        <p14:creationId xmlns:p14="http://schemas.microsoft.com/office/powerpoint/2010/main" val="15244573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417638"/>
          </a:xfrm>
        </p:spPr>
        <p:txBody>
          <a:bodyPr>
            <a:normAutofit fontScale="90000"/>
          </a:bodyPr>
          <a:lstStyle/>
          <a:p>
            <a:r>
              <a:rPr lang="en-US" sz="4900" b="1" dirty="0" smtClean="0">
                <a:solidFill>
                  <a:srgbClr val="C00000"/>
                </a:solidFill>
              </a:rPr>
              <a:t>Intended audience:</a:t>
            </a:r>
            <a:r>
              <a:rPr lang="en-US" b="1" dirty="0" smtClean="0">
                <a:solidFill>
                  <a:srgbClr val="C00000"/>
                </a:solidFill>
              </a:rPr>
              <a:t/>
            </a:r>
            <a:br>
              <a:rPr lang="en-US" b="1" dirty="0" smtClean="0">
                <a:solidFill>
                  <a:srgbClr val="C00000"/>
                </a:solidFill>
              </a:rPr>
            </a:br>
            <a:r>
              <a:rPr lang="en-US" b="1" dirty="0" smtClean="0">
                <a:solidFill>
                  <a:srgbClr val="C00000"/>
                </a:solidFill>
              </a:rPr>
              <a:t>Product Preference Form – “Digital/Digital”</a:t>
            </a:r>
            <a:endParaRPr lang="en-US" b="1" dirty="0">
              <a:solidFill>
                <a:srgbClr val="C00000"/>
              </a:solidFill>
            </a:endParaRPr>
          </a:p>
        </p:txBody>
      </p:sp>
      <p:pic>
        <p:nvPicPr>
          <p:cNvPr id="10" name="Content Placeholder 9" descr="Author uses this image as a visual to ensure the intended audience includes participants who registered (or are thinking of registering) for digital address materials and digital map materials." title="Image of completed Product Preference form for Digital Address materials and Digital Map materials"/>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612441" y="1433512"/>
            <a:ext cx="3531820"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ight Arrow 5" descr="Author uses image to show movement from the Parent sheet depicting an Inset sheet to the Inset sheet." title="Image of arrow"/>
          <p:cNvSpPr/>
          <p:nvPr/>
        </p:nvSpPr>
        <p:spPr>
          <a:xfrm>
            <a:off x="5220611" y="3315493"/>
            <a:ext cx="900488" cy="381001"/>
          </a:xfrm>
          <a:prstGeom prst="rightArrow">
            <a:avLst>
              <a:gd name="adj1" fmla="val 38044"/>
              <a:gd name="adj2" fmla="val 81122"/>
            </a:avLst>
          </a:prstGeom>
          <a:solidFill>
            <a:srgbClr val="C00000"/>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Content Placeholder 3" descr="Author uses this image as a visual to ensure the intended audience includes participants who registered (or are thinking of registering) for digital address materials and digital maps." title="Image of zoomed section of a completed Product Preference form for Digital Address materials and Digital Map materials"/>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273800" y="1417638"/>
            <a:ext cx="5384800" cy="39350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a:t>
            </a:fld>
            <a:endParaRPr lang="en-US" dirty="0">
              <a:solidFill>
                <a:schemeClr val="bg1">
                  <a:lumMod val="65000"/>
                </a:schemeClr>
              </a:solidFill>
            </a:endParaRPr>
          </a:p>
        </p:txBody>
      </p:sp>
    </p:spTree>
    <p:extLst>
      <p:ext uri="{BB962C8B-B14F-4D97-AF65-F5344CB8AC3E}">
        <p14:creationId xmlns:p14="http://schemas.microsoft.com/office/powerpoint/2010/main" val="18440207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409" y="304800"/>
            <a:ext cx="10972800" cy="1748287"/>
          </a:xfrm>
        </p:spPr>
        <p:txBody>
          <a:bodyPr>
            <a:normAutofit fontScale="90000"/>
          </a:bodyPr>
          <a:lstStyle/>
          <a:p>
            <a:r>
              <a:rPr lang="en-US" sz="4900" b="1" dirty="0">
                <a:solidFill>
                  <a:srgbClr val="C00000"/>
                </a:solidFill>
              </a:rPr>
              <a:t>“C” action code – Address List:</a:t>
            </a:r>
            <a:r>
              <a:rPr lang="en-US" b="1" dirty="0" smtClean="0">
                <a:solidFill>
                  <a:srgbClr val="C00000"/>
                </a:solidFill>
              </a:rPr>
              <a:t/>
            </a:r>
            <a:br>
              <a:rPr lang="en-US" b="1" dirty="0" smtClean="0">
                <a:solidFill>
                  <a:srgbClr val="C00000"/>
                </a:solidFill>
              </a:rPr>
            </a:br>
            <a:r>
              <a:rPr lang="en-US" sz="4000" b="1" dirty="0">
                <a:solidFill>
                  <a:srgbClr val="C00000"/>
                </a:solidFill>
              </a:rPr>
              <a:t>c</a:t>
            </a:r>
            <a:r>
              <a:rPr lang="en-US" sz="4000" b="1" dirty="0" smtClean="0">
                <a:solidFill>
                  <a:srgbClr val="C00000"/>
                </a:solidFill>
              </a:rPr>
              <a:t>ity style addresses – correcting ungeocoded</a:t>
            </a:r>
            <a:r>
              <a:rPr lang="en-US" sz="4000" b="1" dirty="0">
                <a:solidFill>
                  <a:srgbClr val="C00000"/>
                </a:solidFill>
              </a:rPr>
              <a:t> </a:t>
            </a:r>
            <a:r>
              <a:rPr lang="en-US" sz="4000" b="1" dirty="0" smtClean="0">
                <a:solidFill>
                  <a:srgbClr val="C00000"/>
                </a:solidFill>
              </a:rPr>
              <a:t>records</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b="1" dirty="0">
              <a:solidFill>
                <a:srgbClr val="C00000"/>
              </a:solidFill>
              <a:latin typeface="Calibri" panose="020F0502020204030204" pitchFamily="34" charset="0"/>
              <a:cs typeface="Times New Roman" panose="02020603050405020304" pitchFamily="18" charset="0"/>
            </a:endParaRPr>
          </a:p>
        </p:txBody>
      </p:sp>
      <p:pic>
        <p:nvPicPr>
          <p:cNvPr id="4" name="Content Placeholder 3" descr="Author uses this image to illustrate properly using the “C” action code to correct ungeocoded records (by including the geocode information and/or latitude and longitude coordinates) on the Census Bureau’s digital address list of a county participant." title="Image of proper use of “C” action code for use in correcting ungeocoded county records for city style housing unit addresses on the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4678" y="2254427"/>
            <a:ext cx="10702643" cy="23491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30</a:t>
            </a:fld>
            <a:endParaRPr lang="en-US" dirty="0">
              <a:solidFill>
                <a:schemeClr val="bg1">
                  <a:lumMod val="65000"/>
                </a:schemeClr>
              </a:solidFill>
            </a:endParaRPr>
          </a:p>
        </p:txBody>
      </p:sp>
    </p:spTree>
    <p:extLst>
      <p:ext uri="{BB962C8B-B14F-4D97-AF65-F5344CB8AC3E}">
        <p14:creationId xmlns:p14="http://schemas.microsoft.com/office/powerpoint/2010/main" val="20731821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fontScale="90000"/>
          </a:bodyPr>
          <a:lstStyle/>
          <a:p>
            <a:r>
              <a:rPr lang="en-US" b="1" dirty="0" smtClean="0">
                <a:solidFill>
                  <a:srgbClr val="C00000"/>
                </a:solidFill>
              </a:rPr>
              <a:t>Acceptable updates and examples: “D” action code</a:t>
            </a:r>
            <a:endParaRPr lang="en-US" b="1" dirty="0">
              <a:solidFill>
                <a:srgbClr val="C00000"/>
              </a:solidFill>
            </a:endParaRPr>
          </a:p>
        </p:txBody>
      </p:sp>
      <p:sp>
        <p:nvSpPr>
          <p:cNvPr id="3" name="Content Placeholder 2"/>
          <p:cNvSpPr>
            <a:spLocks noGrp="1"/>
          </p:cNvSpPr>
          <p:nvPr>
            <p:ph sz="half" idx="1"/>
          </p:nvPr>
        </p:nvSpPr>
        <p:spPr>
          <a:xfrm>
            <a:off x="1066800" y="1212113"/>
            <a:ext cx="4927600" cy="4525963"/>
          </a:xfrm>
        </p:spPr>
        <p:txBody>
          <a:bodyPr>
            <a:normAutofit fontScale="92500" lnSpcReduction="20000"/>
          </a:bodyPr>
          <a:lstStyle/>
          <a:p>
            <a:pPr marL="0" indent="0">
              <a:buNone/>
            </a:pPr>
            <a:r>
              <a:rPr lang="en-US" sz="3500" dirty="0" smtClean="0"/>
              <a:t>Address List action codes (ACTION):</a:t>
            </a:r>
          </a:p>
          <a:p>
            <a:pPr lvl="1">
              <a:buFont typeface="Arial" panose="020B0604020202020204" pitchFamily="34" charset="0"/>
              <a:buChar char="•"/>
            </a:pPr>
            <a:r>
              <a:rPr lang="en-US" sz="3500" dirty="0">
                <a:cs typeface="Times New Roman" panose="02020603050405020304" pitchFamily="18" charset="0"/>
              </a:rPr>
              <a:t>A – Add this </a:t>
            </a:r>
            <a:r>
              <a:rPr lang="en-US" sz="3500" dirty="0" smtClean="0">
                <a:cs typeface="Times New Roman" panose="02020603050405020304" pitchFamily="18" charset="0"/>
              </a:rPr>
              <a:t>address.</a:t>
            </a:r>
          </a:p>
          <a:p>
            <a:pPr lvl="1">
              <a:buFont typeface="Arial" panose="020B0604020202020204" pitchFamily="34" charset="0"/>
              <a:buChar char="•"/>
            </a:pPr>
            <a:r>
              <a:rPr lang="en-US" sz="3500" dirty="0" smtClean="0">
                <a:cs typeface="Times New Roman" panose="02020603050405020304" pitchFamily="18" charset="0"/>
              </a:rPr>
              <a:t>C – </a:t>
            </a:r>
            <a:r>
              <a:rPr lang="en-US" sz="3500" dirty="0">
                <a:cs typeface="Times New Roman" panose="02020603050405020304" pitchFamily="18" charset="0"/>
              </a:rPr>
              <a:t>Correct this address.</a:t>
            </a:r>
            <a:endParaRPr lang="en-US" sz="3500" dirty="0" smtClean="0">
              <a:cs typeface="Times New Roman" panose="02020603050405020304" pitchFamily="18" charset="0"/>
            </a:endParaRPr>
          </a:p>
          <a:p>
            <a:pPr lvl="1">
              <a:buFont typeface="Arial" panose="020B0604020202020204" pitchFamily="34" charset="0"/>
              <a:buChar char="•"/>
            </a:pPr>
            <a:r>
              <a:rPr lang="en-US" sz="3500" b="1" dirty="0" smtClean="0">
                <a:cs typeface="Times New Roman" panose="02020603050405020304" pitchFamily="18" charset="0"/>
              </a:rPr>
              <a:t>D </a:t>
            </a:r>
            <a:r>
              <a:rPr lang="en-US" sz="3500" b="1" dirty="0">
                <a:cs typeface="Times New Roman" panose="02020603050405020304" pitchFamily="18" charset="0"/>
              </a:rPr>
              <a:t>– Delete this </a:t>
            </a:r>
            <a:r>
              <a:rPr lang="en-US" sz="3500" b="1" dirty="0" smtClean="0">
                <a:cs typeface="Times New Roman" panose="02020603050405020304" pitchFamily="18" charset="0"/>
              </a:rPr>
              <a:t>address.</a:t>
            </a:r>
            <a:endParaRPr lang="en-US" sz="3500" b="1" dirty="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J </a:t>
            </a:r>
            <a:r>
              <a:rPr lang="en-US" sz="3500" dirty="0">
                <a:cs typeface="Times New Roman" panose="02020603050405020304" pitchFamily="18" charset="0"/>
              </a:rPr>
              <a:t>– Address is not in this </a:t>
            </a:r>
            <a:r>
              <a:rPr lang="en-US" sz="3500" dirty="0" smtClean="0">
                <a:cs typeface="Times New Roman" panose="02020603050405020304" pitchFamily="18" charset="0"/>
              </a:rPr>
              <a:t>jurisdiction.</a:t>
            </a:r>
            <a:endParaRPr lang="en-US" sz="3500" dirty="0">
              <a:cs typeface="Times New Roman" panose="02020603050405020304" pitchFamily="18" charset="0"/>
            </a:endParaRPr>
          </a:p>
          <a:p>
            <a:pPr lvl="1">
              <a:buFont typeface="Arial" panose="020B0604020202020204" pitchFamily="34" charset="0"/>
              <a:buChar char="•"/>
            </a:pPr>
            <a:r>
              <a:rPr lang="en-US" sz="3500" dirty="0">
                <a:cs typeface="Times New Roman" panose="02020603050405020304" pitchFamily="18" charset="0"/>
              </a:rPr>
              <a:t>N – Address is </a:t>
            </a:r>
            <a:r>
              <a:rPr lang="en-US" sz="3500" dirty="0" smtClean="0">
                <a:cs typeface="Times New Roman" panose="02020603050405020304" pitchFamily="18" charset="0"/>
              </a:rPr>
              <a:t>nonresidential.</a:t>
            </a:r>
          </a:p>
          <a:p>
            <a:pPr marL="0" indent="0">
              <a:buNone/>
            </a:pPr>
            <a:endParaRPr lang="en-US" i="1" dirty="0"/>
          </a:p>
        </p:txBody>
      </p:sp>
      <p:sp>
        <p:nvSpPr>
          <p:cNvPr id="4" name="Content Placeholder 3"/>
          <p:cNvSpPr>
            <a:spLocks noGrp="1"/>
          </p:cNvSpPr>
          <p:nvPr>
            <p:ph sz="half" idx="2"/>
          </p:nvPr>
        </p:nvSpPr>
        <p:spPr>
          <a:xfrm>
            <a:off x="6197600" y="1212113"/>
            <a:ext cx="5003800" cy="4525963"/>
          </a:xfrm>
        </p:spPr>
        <p:txBody>
          <a:bodyPr>
            <a:normAutofit fontScale="92500" lnSpcReduction="20000"/>
          </a:bodyPr>
          <a:lstStyle/>
          <a:p>
            <a:pPr marL="0" indent="0">
              <a:buNone/>
            </a:pPr>
            <a:r>
              <a:rPr lang="en-US" sz="3500" dirty="0"/>
              <a:t>Edges shapefile change type codes (CHNG_TYPE):</a:t>
            </a:r>
          </a:p>
          <a:p>
            <a:pPr lvl="1">
              <a:buFont typeface="Arial" panose="020B0604020202020204" pitchFamily="34" charset="0"/>
              <a:buChar char="•"/>
            </a:pPr>
            <a:r>
              <a:rPr lang="en-US" sz="3500" dirty="0"/>
              <a:t>AL – Add Line.</a:t>
            </a:r>
          </a:p>
          <a:p>
            <a:pPr lvl="1">
              <a:buFont typeface="Arial" panose="020B0604020202020204" pitchFamily="34" charset="0"/>
              <a:buChar char="•"/>
            </a:pPr>
            <a:r>
              <a:rPr lang="en-US" sz="3500" b="1" dirty="0"/>
              <a:t>DL – Delete Line.</a:t>
            </a:r>
          </a:p>
          <a:p>
            <a:pPr lvl="1">
              <a:buFont typeface="Arial" panose="020B0604020202020204" pitchFamily="34" charset="0"/>
              <a:buChar char="•"/>
            </a:pPr>
            <a:r>
              <a:rPr lang="en-US" sz="3500" dirty="0"/>
              <a:t>CA – Change Attribute.</a:t>
            </a:r>
          </a:p>
          <a:p>
            <a:pPr marL="0" indent="0">
              <a:buNone/>
            </a:pPr>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31</a:t>
            </a:fld>
            <a:endParaRPr lang="en-US" dirty="0">
              <a:solidFill>
                <a:schemeClr val="bg1">
                  <a:lumMod val="65000"/>
                </a:schemeClr>
              </a:solidFill>
            </a:endParaRPr>
          </a:p>
        </p:txBody>
      </p:sp>
    </p:spTree>
    <p:extLst>
      <p:ext uri="{BB962C8B-B14F-4D97-AF65-F5344CB8AC3E}">
        <p14:creationId xmlns:p14="http://schemas.microsoft.com/office/powerpoint/2010/main" val="283557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14400"/>
          </a:xfrm>
        </p:spPr>
        <p:txBody>
          <a:bodyPr/>
          <a:lstStyle/>
          <a:p>
            <a:r>
              <a:rPr lang="en-US" b="1" dirty="0" smtClean="0">
                <a:solidFill>
                  <a:srgbClr val="C00000"/>
                </a:solidFill>
                <a:cs typeface="Times New Roman" panose="02020603050405020304" pitchFamily="18" charset="0"/>
              </a:rPr>
              <a:t>“D” action </a:t>
            </a:r>
            <a:r>
              <a:rPr lang="en-US" b="1" dirty="0">
                <a:solidFill>
                  <a:srgbClr val="C00000"/>
                </a:solidFill>
                <a:cs typeface="Times New Roman" panose="02020603050405020304" pitchFamily="18" charset="0"/>
              </a:rPr>
              <a:t>c</a:t>
            </a:r>
            <a:r>
              <a:rPr lang="en-US" b="1" dirty="0" smtClean="0">
                <a:solidFill>
                  <a:srgbClr val="C00000"/>
                </a:solidFill>
                <a:cs typeface="Times New Roman" panose="02020603050405020304" pitchFamily="18" charset="0"/>
              </a:rPr>
              <a:t>ode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914400"/>
            <a:ext cx="10984992" cy="5181600"/>
          </a:xfrm>
        </p:spPr>
        <p:txBody>
          <a:bodyPr>
            <a:normAutofit lnSpcReduction="10000"/>
          </a:bodyPr>
          <a:lstStyle/>
          <a:p>
            <a:r>
              <a:rPr lang="en-US" dirty="0" smtClean="0"/>
              <a:t>Use </a:t>
            </a:r>
            <a:r>
              <a:rPr lang="en-US" dirty="0"/>
              <a:t>a “</a:t>
            </a:r>
            <a:r>
              <a:rPr lang="en-US" b="1" dirty="0"/>
              <a:t>D</a:t>
            </a:r>
            <a:r>
              <a:rPr lang="en-US" dirty="0"/>
              <a:t>” </a:t>
            </a:r>
            <a:r>
              <a:rPr lang="en-US" b="1" dirty="0" smtClean="0"/>
              <a:t>action code </a:t>
            </a:r>
            <a:r>
              <a:rPr lang="en-US" dirty="0" smtClean="0"/>
              <a:t>for </a:t>
            </a:r>
            <a:r>
              <a:rPr lang="en-US" dirty="0"/>
              <a:t>the following situations:</a:t>
            </a:r>
          </a:p>
          <a:p>
            <a:pPr lvl="1">
              <a:buSzPct val="75000"/>
              <a:buFont typeface="Courier New" panose="02070309020205020404" pitchFamily="49" charset="0"/>
              <a:buChar char="o"/>
            </a:pPr>
            <a:r>
              <a:rPr lang="en-US" dirty="0" smtClean="0"/>
              <a:t>Residential address no </a:t>
            </a:r>
            <a:r>
              <a:rPr lang="en-US" dirty="0"/>
              <a:t>longer exists, is uninhabitable, or is a </a:t>
            </a:r>
            <a:r>
              <a:rPr lang="en-US" dirty="0" smtClean="0"/>
              <a:t>duplicate.</a:t>
            </a:r>
            <a:endParaRPr lang="en-US" dirty="0"/>
          </a:p>
          <a:p>
            <a:pPr lvl="1">
              <a:buSzPct val="75000"/>
              <a:buFont typeface="Courier New" panose="02070309020205020404" pitchFamily="49" charset="0"/>
              <a:buChar char="o"/>
            </a:pPr>
            <a:r>
              <a:rPr lang="en-US" b="1" dirty="0" smtClean="0"/>
              <a:t>Street, </a:t>
            </a:r>
            <a:r>
              <a:rPr lang="en-US" b="1" dirty="0"/>
              <a:t>or </a:t>
            </a:r>
            <a:r>
              <a:rPr lang="en-US" b="1" dirty="0" smtClean="0"/>
              <a:t>section of street, no </a:t>
            </a:r>
            <a:r>
              <a:rPr lang="en-US" b="1" dirty="0"/>
              <a:t>longer </a:t>
            </a:r>
            <a:r>
              <a:rPr lang="en-US" b="1" dirty="0" smtClean="0"/>
              <a:t>exists (and addresses along street no longer exist).</a:t>
            </a:r>
            <a:endParaRPr lang="en-US" b="1" dirty="0"/>
          </a:p>
          <a:p>
            <a:pPr lvl="1">
              <a:buSzPct val="75000"/>
              <a:buFont typeface="Courier New" panose="02070309020205020404" pitchFamily="49" charset="0"/>
              <a:buChar char="o"/>
            </a:pPr>
            <a:r>
              <a:rPr lang="en-US" dirty="0"/>
              <a:t>Incorrect house </a:t>
            </a:r>
            <a:r>
              <a:rPr lang="en-US" dirty="0" smtClean="0"/>
              <a:t>number or </a:t>
            </a:r>
            <a:r>
              <a:rPr lang="en-US" b="1" dirty="0"/>
              <a:t>i</a:t>
            </a:r>
            <a:r>
              <a:rPr lang="en-US" b="1" dirty="0" smtClean="0"/>
              <a:t>ncorrect apartment/unit number.</a:t>
            </a:r>
          </a:p>
          <a:p>
            <a:pPr lvl="1">
              <a:buSzPct val="75000"/>
              <a:buFont typeface="Courier New" panose="02070309020205020404" pitchFamily="49" charset="0"/>
              <a:buChar char="o"/>
            </a:pPr>
            <a:r>
              <a:rPr lang="en-US" b="1" dirty="0" smtClean="0"/>
              <a:t>Housing Unit, Multiunit, or Group Quarters </a:t>
            </a:r>
            <a:r>
              <a:rPr lang="en-US" b="1" dirty="0"/>
              <a:t>Conversions:</a:t>
            </a:r>
          </a:p>
          <a:p>
            <a:pPr lvl="2">
              <a:buSzPct val="100000"/>
            </a:pPr>
            <a:r>
              <a:rPr lang="en-US" b="1" dirty="0" smtClean="0"/>
              <a:t>Housing </a:t>
            </a:r>
            <a:r>
              <a:rPr lang="en-US" b="1" dirty="0"/>
              <a:t>unit converted to a multiunit </a:t>
            </a:r>
            <a:r>
              <a:rPr lang="en-US" b="1" dirty="0" smtClean="0"/>
              <a:t>structure or group quarters.</a:t>
            </a:r>
            <a:endParaRPr lang="en-US" b="1" dirty="0"/>
          </a:p>
          <a:p>
            <a:pPr lvl="2">
              <a:buSzPct val="100000"/>
            </a:pPr>
            <a:r>
              <a:rPr lang="en-US" dirty="0"/>
              <a:t>Multiunit structure converted to a </a:t>
            </a:r>
            <a:r>
              <a:rPr lang="en-US" dirty="0" smtClean="0"/>
              <a:t>housing unit or group quarters.</a:t>
            </a:r>
            <a:endParaRPr lang="en-US" dirty="0"/>
          </a:p>
          <a:p>
            <a:pPr lvl="2">
              <a:buSzPct val="100000"/>
            </a:pPr>
            <a:r>
              <a:rPr lang="en-US" dirty="0" smtClean="0"/>
              <a:t>Group </a:t>
            </a:r>
            <a:r>
              <a:rPr lang="en-US" dirty="0"/>
              <a:t>quarters converted to a </a:t>
            </a:r>
            <a:r>
              <a:rPr lang="en-US" dirty="0" smtClean="0"/>
              <a:t>housing unit or multiunit structure.</a:t>
            </a:r>
            <a:endParaRPr lang="en-US" dirty="0"/>
          </a:p>
          <a:p>
            <a:r>
              <a:rPr lang="en-US" dirty="0" smtClean="0"/>
              <a:t>Do </a:t>
            </a:r>
            <a:r>
              <a:rPr lang="en-US" dirty="0"/>
              <a:t>not </a:t>
            </a:r>
            <a:r>
              <a:rPr lang="en-US" dirty="0" smtClean="0"/>
              <a:t>modify </a:t>
            </a:r>
            <a:r>
              <a:rPr lang="en-US" dirty="0"/>
              <a:t>any other </a:t>
            </a:r>
            <a:r>
              <a:rPr lang="en-US" dirty="0" smtClean="0"/>
              <a:t>fields.</a:t>
            </a:r>
            <a:endParaRPr lang="en-US" dirty="0"/>
          </a:p>
          <a:p>
            <a:endParaRPr lang="en-US" dirty="0"/>
          </a:p>
          <a:p>
            <a:endParaRPr lang="en-US" dirty="0" smtClean="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32</a:t>
            </a:fld>
            <a:endParaRPr lang="en-US" dirty="0">
              <a:solidFill>
                <a:schemeClr val="bg1">
                  <a:lumMod val="65000"/>
                </a:schemeClr>
              </a:solidFill>
            </a:endParaRPr>
          </a:p>
        </p:txBody>
      </p:sp>
    </p:spTree>
    <p:extLst>
      <p:ext uri="{BB962C8B-B14F-4D97-AF65-F5344CB8AC3E}">
        <p14:creationId xmlns:p14="http://schemas.microsoft.com/office/powerpoint/2010/main" val="7827110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748287"/>
          </a:xfrm>
        </p:spPr>
        <p:txBody>
          <a:bodyPr>
            <a:normAutofit fontScale="90000"/>
          </a:bodyPr>
          <a:lstStyle/>
          <a:p>
            <a:r>
              <a:rPr lang="en-US" sz="4900" b="1" dirty="0" smtClean="0">
                <a:solidFill>
                  <a:srgbClr val="C00000"/>
                </a:solidFill>
              </a:rPr>
              <a:t>“D” action code</a:t>
            </a:r>
            <a:r>
              <a:rPr lang="en-US" sz="4900" b="1" dirty="0">
                <a:solidFill>
                  <a:srgbClr val="C00000"/>
                </a:solidFill>
              </a:rPr>
              <a:t> </a:t>
            </a:r>
            <a:r>
              <a:rPr lang="en-US" sz="4900" b="1" dirty="0" smtClean="0">
                <a:solidFill>
                  <a:srgbClr val="C00000"/>
                </a:solidFill>
              </a:rPr>
              <a:t>– Address List:</a:t>
            </a:r>
            <a:r>
              <a:rPr lang="en-US" b="1" dirty="0" smtClean="0">
                <a:solidFill>
                  <a:srgbClr val="C00000"/>
                </a:solidFill>
              </a:rPr>
              <a:t/>
            </a:r>
            <a:br>
              <a:rPr lang="en-US" b="1" dirty="0" smtClean="0">
                <a:solidFill>
                  <a:srgbClr val="C00000"/>
                </a:solidFill>
              </a:rPr>
            </a:br>
            <a:r>
              <a:rPr lang="en-US" b="1" dirty="0">
                <a:solidFill>
                  <a:srgbClr val="C00000"/>
                </a:solidFill>
              </a:rPr>
              <a:t>c</a:t>
            </a:r>
            <a:r>
              <a:rPr lang="en-US" b="1" dirty="0" smtClean="0">
                <a:solidFill>
                  <a:srgbClr val="C00000"/>
                </a:solidFill>
              </a:rPr>
              <a:t>ity style addresses – deleting addresses</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b="1" dirty="0">
              <a:solidFill>
                <a:srgbClr val="C00000"/>
              </a:solidFill>
              <a:latin typeface="Calibri" panose="020F0502020204030204" pitchFamily="34" charset="0"/>
              <a:cs typeface="Times New Roman" panose="02020603050405020304" pitchFamily="18" charset="0"/>
            </a:endParaRPr>
          </a:p>
        </p:txBody>
      </p:sp>
      <p:pic>
        <p:nvPicPr>
          <p:cNvPr id="4" name="Content Placeholder 3" descr="Author uses this image to illustrate an example of properly marking city style housing unit records for deletion from the digital census address list." title="Image of proper use of “D” action code for use in marking city style housing unit addresses for deletion from the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8328" y="2140860"/>
            <a:ext cx="10195343" cy="1365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33</a:t>
            </a:fld>
            <a:endParaRPr lang="en-US" dirty="0">
              <a:solidFill>
                <a:schemeClr val="bg1">
                  <a:lumMod val="65000"/>
                </a:schemeClr>
              </a:solidFill>
            </a:endParaRPr>
          </a:p>
        </p:txBody>
      </p:sp>
    </p:spTree>
    <p:extLst>
      <p:ext uri="{BB962C8B-B14F-4D97-AF65-F5344CB8AC3E}">
        <p14:creationId xmlns:p14="http://schemas.microsoft.com/office/powerpoint/2010/main" val="4386807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9600" y="304800"/>
            <a:ext cx="10972800" cy="1143000"/>
          </a:xfrm>
        </p:spPr>
        <p:txBody>
          <a:bodyPr>
            <a:normAutofit fontScale="90000"/>
          </a:bodyPr>
          <a:lstStyle/>
          <a:p>
            <a:r>
              <a:rPr lang="en-US" b="1" dirty="0" smtClean="0">
                <a:solidFill>
                  <a:srgbClr val="C00000"/>
                </a:solidFill>
              </a:rPr>
              <a:t>“DL” change type – edges shapefile</a:t>
            </a:r>
            <a:r>
              <a:rPr lang="en-US" b="1" dirty="0">
                <a:solidFill>
                  <a:srgbClr val="C00000"/>
                </a:solidFill>
              </a:rPr>
              <a:t>:</a:t>
            </a:r>
            <a:r>
              <a:rPr lang="en-US" b="1" dirty="0" smtClean="0">
                <a:solidFill>
                  <a:srgbClr val="C00000"/>
                </a:solidFill>
              </a:rPr>
              <a:t/>
            </a:r>
            <a:br>
              <a:rPr lang="en-US" b="1" dirty="0" smtClean="0">
                <a:solidFill>
                  <a:srgbClr val="C00000"/>
                </a:solidFill>
              </a:rPr>
            </a:br>
            <a:r>
              <a:rPr lang="en-US" b="1" dirty="0" smtClean="0">
                <a:solidFill>
                  <a:srgbClr val="C00000"/>
                </a:solidFill>
              </a:rPr>
              <a:t>deleting a street</a:t>
            </a:r>
            <a:endParaRPr lang="en-US" b="1" dirty="0">
              <a:solidFill>
                <a:srgbClr val="C00000"/>
              </a:solidFill>
            </a:endParaRPr>
          </a:p>
        </p:txBody>
      </p:sp>
      <p:pic>
        <p:nvPicPr>
          <p:cNvPr id="3" name="Content Placeholder 2" descr="Author uses this visual as an example of the proper use of the &quot;DL&quot; change type in the edges shapefile." title="Image of edges shapefile attribute table with feature properly marked for deletion with 'DL'"/>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2503" y="1752600"/>
            <a:ext cx="11166994" cy="17959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34</a:t>
            </a:fld>
            <a:endParaRPr lang="en-US" dirty="0">
              <a:solidFill>
                <a:schemeClr val="bg1">
                  <a:lumMod val="65000"/>
                </a:schemeClr>
              </a:solidFill>
            </a:endParaRPr>
          </a:p>
        </p:txBody>
      </p:sp>
    </p:spTree>
    <p:extLst>
      <p:ext uri="{BB962C8B-B14F-4D97-AF65-F5344CB8AC3E}">
        <p14:creationId xmlns:p14="http://schemas.microsoft.com/office/powerpoint/2010/main" val="36628465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2169750"/>
          </a:xfrm>
        </p:spPr>
        <p:txBody>
          <a:bodyPr>
            <a:normAutofit/>
          </a:bodyPr>
          <a:lstStyle/>
          <a:p>
            <a:r>
              <a:rPr lang="en-US" b="1" dirty="0" smtClean="0">
                <a:solidFill>
                  <a:srgbClr val="C00000"/>
                </a:solidFill>
              </a:rPr>
              <a:t>“D” and “A” action codes – Address List:</a:t>
            </a:r>
            <a:br>
              <a:rPr lang="en-US" b="1" dirty="0" smtClean="0">
                <a:solidFill>
                  <a:srgbClr val="C00000"/>
                </a:solidFill>
              </a:rPr>
            </a:br>
            <a:r>
              <a:rPr lang="en-US" sz="4000" b="1" dirty="0" smtClean="0">
                <a:solidFill>
                  <a:srgbClr val="C00000"/>
                </a:solidFill>
              </a:rPr>
              <a:t>city style addresses –incorrect apartment units</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4900" dirty="0"/>
          </a:p>
        </p:txBody>
      </p:sp>
      <p:pic>
        <p:nvPicPr>
          <p:cNvPr id="4" name="Content Placeholder 3" descr="Author uses image to illustrate an example of properly deleting city style housing unit records that have incorrect apartment unit information from the digital address list and adding the addresses with the proper apartment unit information to the digital census address list." title="Image of proper use of “D” and “A” action codes for use in deleting city style housing unit addresses with incorrect apartment designations and adding the addresses with correct apartment information on the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91613" y="2322150"/>
            <a:ext cx="10608774" cy="17408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35</a:t>
            </a:fld>
            <a:endParaRPr lang="en-US" dirty="0">
              <a:solidFill>
                <a:schemeClr val="bg1">
                  <a:lumMod val="65000"/>
                </a:schemeClr>
              </a:solidFill>
            </a:endParaRPr>
          </a:p>
        </p:txBody>
      </p:sp>
    </p:spTree>
    <p:extLst>
      <p:ext uri="{BB962C8B-B14F-4D97-AF65-F5344CB8AC3E}">
        <p14:creationId xmlns:p14="http://schemas.microsoft.com/office/powerpoint/2010/main" val="27158205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228600"/>
            <a:ext cx="10972800" cy="1600200"/>
          </a:xfrm>
        </p:spPr>
        <p:txBody>
          <a:bodyPr>
            <a:normAutofit fontScale="90000"/>
          </a:bodyPr>
          <a:lstStyle/>
          <a:p>
            <a:r>
              <a:rPr lang="en-US" sz="4900" b="1" dirty="0">
                <a:solidFill>
                  <a:srgbClr val="C00000"/>
                </a:solidFill>
              </a:rPr>
              <a:t>“D” and “A” action codes – Address List:</a:t>
            </a:r>
            <a:r>
              <a:rPr lang="en-US" b="1" dirty="0" smtClean="0">
                <a:solidFill>
                  <a:srgbClr val="C00000"/>
                </a:solidFill>
              </a:rPr>
              <a:t/>
            </a:r>
            <a:br>
              <a:rPr lang="en-US" b="1" dirty="0" smtClean="0">
                <a:solidFill>
                  <a:srgbClr val="C00000"/>
                </a:solidFill>
              </a:rPr>
            </a:br>
            <a:r>
              <a:rPr lang="en-US" sz="4000" b="1" dirty="0">
                <a:solidFill>
                  <a:srgbClr val="C00000"/>
                </a:solidFill>
              </a:rPr>
              <a:t>c</a:t>
            </a:r>
            <a:r>
              <a:rPr lang="en-US" sz="4000" b="1" dirty="0" smtClean="0">
                <a:solidFill>
                  <a:srgbClr val="C00000"/>
                </a:solidFill>
              </a:rPr>
              <a:t>ity style addresses – HU converted to multiunit</a:t>
            </a:r>
            <a:r>
              <a:rPr lang="en-US" b="1" dirty="0">
                <a:solidFill>
                  <a:srgbClr val="C00000"/>
                </a:solidFill>
              </a:rPr>
              <a:t/>
            </a:r>
            <a:br>
              <a:rPr lang="en-US" b="1" dirty="0">
                <a:solidFill>
                  <a:srgbClr val="C00000"/>
                </a:solidFill>
              </a:rPr>
            </a:br>
            <a:r>
              <a:rPr lang="en-US" sz="2700" b="1" dirty="0">
                <a:solidFill>
                  <a:srgbClr val="C00000"/>
                </a:solidFill>
              </a:rPr>
              <a:t>**No Title 13 Data Displayed**</a:t>
            </a:r>
            <a:endParaRPr lang="en-US" sz="2700" dirty="0"/>
          </a:p>
        </p:txBody>
      </p:sp>
      <p:pic>
        <p:nvPicPr>
          <p:cNvPr id="4" name="Content Placeholder 3" descr="Author uses image to illustrate an example of properly deleting a city style housing unit record that converted to a multiunit structure with four individual housing unit addresses and adding those four individual units to the Census Bureau’s digital address list." title="Image of proper use of “D” and “A” action codes for use in deleting city style housing unit addresses and adding four new addresses with apartment unit information to the Census Bureau's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0133" y="1981200"/>
            <a:ext cx="9671734" cy="1214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36</a:t>
            </a:fld>
            <a:endParaRPr lang="en-US" dirty="0">
              <a:solidFill>
                <a:schemeClr val="bg1">
                  <a:lumMod val="65000"/>
                </a:schemeClr>
              </a:solidFill>
            </a:endParaRPr>
          </a:p>
        </p:txBody>
      </p:sp>
    </p:spTree>
    <p:extLst>
      <p:ext uri="{BB962C8B-B14F-4D97-AF65-F5344CB8AC3E}">
        <p14:creationId xmlns:p14="http://schemas.microsoft.com/office/powerpoint/2010/main" val="1421604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16"/>
            <a:ext cx="10972800" cy="1143000"/>
          </a:xfrm>
        </p:spPr>
        <p:txBody>
          <a:bodyPr>
            <a:normAutofit fontScale="90000"/>
          </a:bodyPr>
          <a:lstStyle/>
          <a:p>
            <a:r>
              <a:rPr lang="en-US" b="1" dirty="0">
                <a:solidFill>
                  <a:srgbClr val="C00000"/>
                </a:solidFill>
              </a:rPr>
              <a:t>Acceptable updates and examples: </a:t>
            </a:r>
            <a:r>
              <a:rPr lang="en-US" b="1" dirty="0" smtClean="0">
                <a:solidFill>
                  <a:srgbClr val="C00000"/>
                </a:solidFill>
              </a:rPr>
              <a:t>“J” </a:t>
            </a:r>
            <a:r>
              <a:rPr lang="en-US" b="1" dirty="0">
                <a:solidFill>
                  <a:srgbClr val="C00000"/>
                </a:solidFill>
              </a:rPr>
              <a:t>action code</a:t>
            </a:r>
          </a:p>
        </p:txBody>
      </p:sp>
      <p:sp>
        <p:nvSpPr>
          <p:cNvPr id="3" name="Content Placeholder 2"/>
          <p:cNvSpPr>
            <a:spLocks noGrp="1"/>
          </p:cNvSpPr>
          <p:nvPr>
            <p:ph sz="half" idx="1"/>
          </p:nvPr>
        </p:nvSpPr>
        <p:spPr>
          <a:xfrm>
            <a:off x="1066800" y="1137684"/>
            <a:ext cx="5098902" cy="4525963"/>
          </a:xfrm>
        </p:spPr>
        <p:txBody>
          <a:bodyPr>
            <a:normAutofit fontScale="92500" lnSpcReduction="20000"/>
          </a:bodyPr>
          <a:lstStyle/>
          <a:p>
            <a:pPr marL="0" indent="0">
              <a:buNone/>
            </a:pPr>
            <a:r>
              <a:rPr lang="en-US" sz="3500" dirty="0" smtClean="0"/>
              <a:t>Address List action codes (ACTION):</a:t>
            </a:r>
          </a:p>
          <a:p>
            <a:pPr lvl="1">
              <a:buFont typeface="Arial" panose="020B0604020202020204" pitchFamily="34" charset="0"/>
              <a:buChar char="•"/>
            </a:pPr>
            <a:r>
              <a:rPr lang="en-US" sz="3500" dirty="0">
                <a:cs typeface="Times New Roman" panose="02020603050405020304" pitchFamily="18" charset="0"/>
              </a:rPr>
              <a:t>A – Add this </a:t>
            </a:r>
            <a:r>
              <a:rPr lang="en-US" sz="3500" dirty="0" smtClean="0">
                <a:cs typeface="Times New Roman" panose="02020603050405020304" pitchFamily="18" charset="0"/>
              </a:rPr>
              <a:t>address.</a:t>
            </a:r>
          </a:p>
          <a:p>
            <a:pPr lvl="1">
              <a:buFont typeface="Arial" panose="020B0604020202020204" pitchFamily="34" charset="0"/>
              <a:buChar char="•"/>
            </a:pPr>
            <a:r>
              <a:rPr lang="en-US" sz="3500" dirty="0" smtClean="0">
                <a:cs typeface="Times New Roman" panose="02020603050405020304" pitchFamily="18" charset="0"/>
              </a:rPr>
              <a:t>C </a:t>
            </a:r>
            <a:r>
              <a:rPr lang="en-US" sz="3500" dirty="0">
                <a:cs typeface="Times New Roman" panose="02020603050405020304" pitchFamily="18" charset="0"/>
              </a:rPr>
              <a:t>– Correct this address.</a:t>
            </a:r>
            <a:endParaRPr lang="en-US" sz="3500" dirty="0" smtClean="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D </a:t>
            </a:r>
            <a:r>
              <a:rPr lang="en-US" sz="3500" dirty="0">
                <a:cs typeface="Times New Roman" panose="02020603050405020304" pitchFamily="18" charset="0"/>
              </a:rPr>
              <a:t>– Delete this </a:t>
            </a:r>
            <a:r>
              <a:rPr lang="en-US" sz="3500" dirty="0" smtClean="0">
                <a:cs typeface="Times New Roman" panose="02020603050405020304" pitchFamily="18" charset="0"/>
              </a:rPr>
              <a:t>address.</a:t>
            </a:r>
            <a:endParaRPr lang="en-US" sz="3500" dirty="0">
              <a:cs typeface="Times New Roman" panose="02020603050405020304" pitchFamily="18" charset="0"/>
            </a:endParaRPr>
          </a:p>
          <a:p>
            <a:pPr lvl="1">
              <a:buFont typeface="Arial" panose="020B0604020202020204" pitchFamily="34" charset="0"/>
              <a:buChar char="•"/>
            </a:pPr>
            <a:r>
              <a:rPr lang="en-US" sz="3500" b="1" dirty="0" smtClean="0">
                <a:cs typeface="Times New Roman" panose="02020603050405020304" pitchFamily="18" charset="0"/>
              </a:rPr>
              <a:t>J </a:t>
            </a:r>
            <a:r>
              <a:rPr lang="en-US" sz="3500" b="1" dirty="0">
                <a:cs typeface="Times New Roman" panose="02020603050405020304" pitchFamily="18" charset="0"/>
              </a:rPr>
              <a:t>– Address is not in this </a:t>
            </a:r>
            <a:r>
              <a:rPr lang="en-US" sz="3500" b="1" dirty="0" smtClean="0">
                <a:cs typeface="Times New Roman" panose="02020603050405020304" pitchFamily="18" charset="0"/>
              </a:rPr>
              <a:t>jurisdiction.</a:t>
            </a:r>
            <a:endParaRPr lang="en-US" sz="3500" b="1" dirty="0">
              <a:cs typeface="Times New Roman" panose="02020603050405020304" pitchFamily="18" charset="0"/>
            </a:endParaRPr>
          </a:p>
          <a:p>
            <a:pPr lvl="1">
              <a:buFont typeface="Arial" panose="020B0604020202020204" pitchFamily="34" charset="0"/>
              <a:buChar char="•"/>
            </a:pPr>
            <a:r>
              <a:rPr lang="en-US" sz="3500" dirty="0">
                <a:cs typeface="Times New Roman" panose="02020603050405020304" pitchFamily="18" charset="0"/>
              </a:rPr>
              <a:t>N – Address is </a:t>
            </a:r>
            <a:r>
              <a:rPr lang="en-US" sz="3500" dirty="0" smtClean="0">
                <a:cs typeface="Times New Roman" panose="02020603050405020304" pitchFamily="18" charset="0"/>
              </a:rPr>
              <a:t>nonresidential.</a:t>
            </a:r>
          </a:p>
          <a:p>
            <a:pPr marL="0" indent="0">
              <a:buNone/>
            </a:pPr>
            <a:endParaRPr lang="en-US" i="1" dirty="0"/>
          </a:p>
        </p:txBody>
      </p:sp>
      <p:sp>
        <p:nvSpPr>
          <p:cNvPr id="4" name="Content Placeholder 3"/>
          <p:cNvSpPr>
            <a:spLocks noGrp="1"/>
          </p:cNvSpPr>
          <p:nvPr>
            <p:ph sz="half" idx="2"/>
          </p:nvPr>
        </p:nvSpPr>
        <p:spPr>
          <a:xfrm>
            <a:off x="6165702" y="1137684"/>
            <a:ext cx="5035698" cy="4525963"/>
          </a:xfrm>
        </p:spPr>
        <p:txBody>
          <a:bodyPr>
            <a:normAutofit fontScale="92500" lnSpcReduction="20000"/>
          </a:bodyPr>
          <a:lstStyle/>
          <a:p>
            <a:pPr marL="0" indent="0">
              <a:buNone/>
            </a:pPr>
            <a:r>
              <a:rPr lang="en-US" sz="3500" dirty="0"/>
              <a:t>Edges shapefile change type codes (CHNG_TYPE):</a:t>
            </a:r>
          </a:p>
          <a:p>
            <a:pPr lvl="1">
              <a:buFont typeface="Arial" panose="020B0604020202020204" pitchFamily="34" charset="0"/>
              <a:buChar char="•"/>
            </a:pPr>
            <a:r>
              <a:rPr lang="en-US" sz="3500" dirty="0"/>
              <a:t>AL – Add Line.</a:t>
            </a:r>
          </a:p>
          <a:p>
            <a:pPr lvl="1">
              <a:buFont typeface="Arial" panose="020B0604020202020204" pitchFamily="34" charset="0"/>
              <a:buChar char="•"/>
            </a:pPr>
            <a:r>
              <a:rPr lang="en-US" sz="3500" dirty="0"/>
              <a:t>DL – Delete Line.</a:t>
            </a:r>
          </a:p>
          <a:p>
            <a:pPr lvl="1">
              <a:buFont typeface="Arial" panose="020B0604020202020204" pitchFamily="34" charset="0"/>
              <a:buChar char="•"/>
            </a:pPr>
            <a:r>
              <a:rPr lang="en-US" sz="3500" dirty="0"/>
              <a:t>CA – Change Attribute.</a:t>
            </a:r>
          </a:p>
          <a:p>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37</a:t>
            </a:fld>
            <a:endParaRPr lang="en-US" dirty="0">
              <a:solidFill>
                <a:schemeClr val="bg1">
                  <a:lumMod val="65000"/>
                </a:schemeClr>
              </a:solidFill>
            </a:endParaRPr>
          </a:p>
        </p:txBody>
      </p:sp>
    </p:spTree>
    <p:extLst>
      <p:ext uri="{BB962C8B-B14F-4D97-AF65-F5344CB8AC3E}">
        <p14:creationId xmlns:p14="http://schemas.microsoft.com/office/powerpoint/2010/main" val="158924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27" y="6927"/>
            <a:ext cx="10972800" cy="1143000"/>
          </a:xfrm>
        </p:spPr>
        <p:txBody>
          <a:bodyPr>
            <a:normAutofit/>
          </a:bodyPr>
          <a:lstStyle/>
          <a:p>
            <a:r>
              <a:rPr lang="en-US" b="1" dirty="0" smtClean="0">
                <a:solidFill>
                  <a:srgbClr val="C00000"/>
                </a:solidFill>
                <a:cs typeface="Times New Roman" panose="02020603050405020304" pitchFamily="18" charset="0"/>
              </a:rPr>
              <a:t>“J” action code</a:t>
            </a:r>
            <a:endParaRPr lang="en-US"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1101012" y="1149927"/>
            <a:ext cx="10027651" cy="3342736"/>
          </a:xfrm>
        </p:spPr>
        <p:txBody>
          <a:bodyPr>
            <a:normAutofit/>
          </a:bodyPr>
          <a:lstStyle/>
          <a:p>
            <a:r>
              <a:rPr lang="en-US" sz="3600" dirty="0" smtClean="0"/>
              <a:t>Use a “</a:t>
            </a:r>
            <a:r>
              <a:rPr lang="en-US" sz="3600" b="1" dirty="0" smtClean="0"/>
              <a:t>J</a:t>
            </a:r>
            <a:r>
              <a:rPr lang="en-US" sz="3600" dirty="0"/>
              <a:t>” </a:t>
            </a:r>
            <a:r>
              <a:rPr lang="en-US" sz="3600" b="1" dirty="0" smtClean="0"/>
              <a:t>action code</a:t>
            </a:r>
            <a:r>
              <a:rPr lang="en-US" sz="3600" dirty="0" smtClean="0"/>
              <a:t> to flag residential </a:t>
            </a:r>
            <a:r>
              <a:rPr lang="en-US" sz="3600" dirty="0"/>
              <a:t>addresses that are not </a:t>
            </a:r>
            <a:r>
              <a:rPr lang="en-US" sz="3600" dirty="0" smtClean="0"/>
              <a:t>in your jurisdiction.</a:t>
            </a:r>
          </a:p>
          <a:p>
            <a:r>
              <a:rPr lang="en-US" sz="3600" dirty="0" smtClean="0"/>
              <a:t>Use for city style, non-city style, and ungeocoded address records.</a:t>
            </a:r>
          </a:p>
          <a:p>
            <a:r>
              <a:rPr lang="en-US" sz="3600" b="1" dirty="0"/>
              <a:t>Do not make </a:t>
            </a:r>
            <a:r>
              <a:rPr lang="en-US" sz="3600" b="1" dirty="0" smtClean="0"/>
              <a:t>modifications </a:t>
            </a:r>
            <a:r>
              <a:rPr lang="en-US" sz="3600" dirty="0"/>
              <a:t>to any other </a:t>
            </a:r>
            <a:r>
              <a:rPr lang="en-US" sz="3600" dirty="0" smtClean="0"/>
              <a:t>fields.</a:t>
            </a:r>
            <a:endParaRPr lang="en-US" sz="3600" dirty="0"/>
          </a:p>
        </p:txBody>
      </p:sp>
      <p:pic>
        <p:nvPicPr>
          <p:cNvPr id="6" name="Content Placeholder 5" descr="Author uses image to illustrate an example of the proper use of the &quot;J&quot; action code to denote two addresses that are not in the jurisdiction on the digital address list." title="Image of proper use of the &quot;J&quot; action code to denote addresses that are not in the jurisdiction on the Census Bureau’s digital address list"/>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070263" y="4368721"/>
            <a:ext cx="10051473" cy="15760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38</a:t>
            </a:fld>
            <a:endParaRPr lang="en-US" dirty="0">
              <a:solidFill>
                <a:schemeClr val="bg1">
                  <a:lumMod val="65000"/>
                </a:schemeClr>
              </a:solidFill>
            </a:endParaRPr>
          </a:p>
        </p:txBody>
      </p:sp>
    </p:spTree>
    <p:extLst>
      <p:ext uri="{BB962C8B-B14F-4D97-AF65-F5344CB8AC3E}">
        <p14:creationId xmlns:p14="http://schemas.microsoft.com/office/powerpoint/2010/main" val="15045746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16"/>
            <a:ext cx="10972800" cy="1143000"/>
          </a:xfrm>
        </p:spPr>
        <p:txBody>
          <a:bodyPr>
            <a:normAutofit fontScale="90000"/>
          </a:bodyPr>
          <a:lstStyle/>
          <a:p>
            <a:r>
              <a:rPr lang="en-US" b="1" dirty="0">
                <a:solidFill>
                  <a:srgbClr val="C00000"/>
                </a:solidFill>
              </a:rPr>
              <a:t>Acceptable updates and examples: </a:t>
            </a:r>
            <a:r>
              <a:rPr lang="en-US" b="1" dirty="0" smtClean="0">
                <a:solidFill>
                  <a:srgbClr val="C00000"/>
                </a:solidFill>
              </a:rPr>
              <a:t>“N” </a:t>
            </a:r>
            <a:r>
              <a:rPr lang="en-US" b="1" dirty="0">
                <a:solidFill>
                  <a:srgbClr val="C00000"/>
                </a:solidFill>
              </a:rPr>
              <a:t>action code</a:t>
            </a:r>
          </a:p>
        </p:txBody>
      </p:sp>
      <p:sp>
        <p:nvSpPr>
          <p:cNvPr id="3" name="Content Placeholder 2"/>
          <p:cNvSpPr>
            <a:spLocks noGrp="1"/>
          </p:cNvSpPr>
          <p:nvPr>
            <p:ph sz="half" idx="1"/>
          </p:nvPr>
        </p:nvSpPr>
        <p:spPr>
          <a:xfrm>
            <a:off x="1066800" y="1137684"/>
            <a:ext cx="5003800" cy="4882116"/>
          </a:xfrm>
        </p:spPr>
        <p:txBody>
          <a:bodyPr>
            <a:normAutofit fontScale="92500" lnSpcReduction="10000"/>
          </a:bodyPr>
          <a:lstStyle/>
          <a:p>
            <a:pPr marL="0" indent="0">
              <a:buNone/>
            </a:pPr>
            <a:r>
              <a:rPr lang="en-US" sz="3500" dirty="0" smtClean="0"/>
              <a:t>Address List action codes (ACTION):</a:t>
            </a:r>
          </a:p>
          <a:p>
            <a:pPr lvl="1">
              <a:buFont typeface="Arial" panose="020B0604020202020204" pitchFamily="34" charset="0"/>
              <a:buChar char="•"/>
            </a:pPr>
            <a:r>
              <a:rPr lang="en-US" sz="3500" dirty="0">
                <a:cs typeface="Times New Roman" panose="02020603050405020304" pitchFamily="18" charset="0"/>
              </a:rPr>
              <a:t>A – Add this </a:t>
            </a:r>
            <a:r>
              <a:rPr lang="en-US" sz="3500" dirty="0" smtClean="0">
                <a:cs typeface="Times New Roman" panose="02020603050405020304" pitchFamily="18" charset="0"/>
              </a:rPr>
              <a:t>address.</a:t>
            </a:r>
          </a:p>
          <a:p>
            <a:pPr lvl="1">
              <a:buFont typeface="Arial" panose="020B0604020202020204" pitchFamily="34" charset="0"/>
              <a:buChar char="•"/>
            </a:pPr>
            <a:r>
              <a:rPr lang="en-US" sz="3500" dirty="0" smtClean="0">
                <a:cs typeface="Times New Roman" panose="02020603050405020304" pitchFamily="18" charset="0"/>
              </a:rPr>
              <a:t>C </a:t>
            </a:r>
            <a:r>
              <a:rPr lang="en-US" sz="3500" dirty="0">
                <a:cs typeface="Times New Roman" panose="02020603050405020304" pitchFamily="18" charset="0"/>
              </a:rPr>
              <a:t>– Correct this address.</a:t>
            </a:r>
            <a:endParaRPr lang="en-US" sz="3500" dirty="0" smtClean="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D </a:t>
            </a:r>
            <a:r>
              <a:rPr lang="en-US" sz="3500" dirty="0">
                <a:cs typeface="Times New Roman" panose="02020603050405020304" pitchFamily="18" charset="0"/>
              </a:rPr>
              <a:t>– Delete this </a:t>
            </a:r>
            <a:r>
              <a:rPr lang="en-US" sz="3500" dirty="0" smtClean="0">
                <a:cs typeface="Times New Roman" panose="02020603050405020304" pitchFamily="18" charset="0"/>
              </a:rPr>
              <a:t>address.</a:t>
            </a:r>
            <a:endParaRPr lang="en-US" sz="3500" dirty="0">
              <a:cs typeface="Times New Roman" panose="02020603050405020304" pitchFamily="18" charset="0"/>
            </a:endParaRPr>
          </a:p>
          <a:p>
            <a:pPr lvl="1">
              <a:buFont typeface="Arial" panose="020B0604020202020204" pitchFamily="34" charset="0"/>
              <a:buChar char="•"/>
            </a:pPr>
            <a:r>
              <a:rPr lang="en-US" sz="3500" dirty="0" smtClean="0">
                <a:cs typeface="Times New Roman" panose="02020603050405020304" pitchFamily="18" charset="0"/>
              </a:rPr>
              <a:t>J </a:t>
            </a:r>
            <a:r>
              <a:rPr lang="en-US" sz="3500" dirty="0">
                <a:cs typeface="Times New Roman" panose="02020603050405020304" pitchFamily="18" charset="0"/>
              </a:rPr>
              <a:t>– Address is not in this </a:t>
            </a:r>
            <a:r>
              <a:rPr lang="en-US" sz="3500" dirty="0" smtClean="0">
                <a:cs typeface="Times New Roman" panose="02020603050405020304" pitchFamily="18" charset="0"/>
              </a:rPr>
              <a:t>jurisdiction.</a:t>
            </a:r>
            <a:endParaRPr lang="en-US" sz="3500" dirty="0">
              <a:cs typeface="Times New Roman" panose="02020603050405020304" pitchFamily="18" charset="0"/>
            </a:endParaRPr>
          </a:p>
          <a:p>
            <a:pPr lvl="1">
              <a:buFont typeface="Arial" panose="020B0604020202020204" pitchFamily="34" charset="0"/>
              <a:buChar char="•"/>
            </a:pPr>
            <a:r>
              <a:rPr lang="en-US" sz="3500" b="1" dirty="0">
                <a:cs typeface="Times New Roman" panose="02020603050405020304" pitchFamily="18" charset="0"/>
              </a:rPr>
              <a:t>N – Address is </a:t>
            </a:r>
            <a:r>
              <a:rPr lang="en-US" sz="3500" b="1" dirty="0" smtClean="0">
                <a:cs typeface="Times New Roman" panose="02020603050405020304" pitchFamily="18" charset="0"/>
              </a:rPr>
              <a:t>nonresidential.</a:t>
            </a:r>
          </a:p>
          <a:p>
            <a:pPr marL="0" indent="0">
              <a:buNone/>
            </a:pPr>
            <a:endParaRPr lang="en-US" i="1" dirty="0"/>
          </a:p>
        </p:txBody>
      </p:sp>
      <p:sp>
        <p:nvSpPr>
          <p:cNvPr id="4" name="Content Placeholder 3"/>
          <p:cNvSpPr>
            <a:spLocks noGrp="1"/>
          </p:cNvSpPr>
          <p:nvPr>
            <p:ph sz="half" idx="2"/>
          </p:nvPr>
        </p:nvSpPr>
        <p:spPr>
          <a:xfrm>
            <a:off x="6273800" y="1137684"/>
            <a:ext cx="4927600" cy="4525963"/>
          </a:xfrm>
        </p:spPr>
        <p:txBody>
          <a:bodyPr>
            <a:normAutofit fontScale="92500" lnSpcReduction="10000"/>
          </a:bodyPr>
          <a:lstStyle/>
          <a:p>
            <a:pPr marL="0" indent="0">
              <a:buNone/>
            </a:pPr>
            <a:r>
              <a:rPr lang="en-US" sz="3500" dirty="0"/>
              <a:t>Edges shapefile change type codes (CHNG_TYPE):</a:t>
            </a:r>
          </a:p>
          <a:p>
            <a:pPr lvl="1">
              <a:buFont typeface="Arial" panose="020B0604020202020204" pitchFamily="34" charset="0"/>
              <a:buChar char="•"/>
            </a:pPr>
            <a:r>
              <a:rPr lang="en-US" sz="3500" dirty="0"/>
              <a:t>AL – Add Line.</a:t>
            </a:r>
          </a:p>
          <a:p>
            <a:pPr lvl="1">
              <a:buFont typeface="Arial" panose="020B0604020202020204" pitchFamily="34" charset="0"/>
              <a:buChar char="•"/>
            </a:pPr>
            <a:r>
              <a:rPr lang="en-US" sz="3500" dirty="0"/>
              <a:t>DL – Delete Line.</a:t>
            </a:r>
          </a:p>
          <a:p>
            <a:pPr lvl="1">
              <a:buFont typeface="Arial" panose="020B0604020202020204" pitchFamily="34" charset="0"/>
              <a:buChar char="•"/>
            </a:pPr>
            <a:r>
              <a:rPr lang="en-US" sz="3500" dirty="0"/>
              <a:t>CA – Change Attribute</a:t>
            </a:r>
            <a:r>
              <a:rPr lang="en-US" sz="3500" dirty="0" smtClean="0"/>
              <a:t>.</a:t>
            </a:r>
            <a:endParaRPr lang="en-US" sz="3500"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39</a:t>
            </a:fld>
            <a:endParaRPr lang="en-US" dirty="0">
              <a:solidFill>
                <a:schemeClr val="bg1">
                  <a:lumMod val="65000"/>
                </a:schemeClr>
              </a:solidFill>
            </a:endParaRPr>
          </a:p>
        </p:txBody>
      </p:sp>
    </p:spTree>
    <p:extLst>
      <p:ext uri="{BB962C8B-B14F-4D97-AF65-F5344CB8AC3E}">
        <p14:creationId xmlns:p14="http://schemas.microsoft.com/office/powerpoint/2010/main" val="291680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smtClean="0">
                <a:solidFill>
                  <a:srgbClr val="C00000"/>
                </a:solidFill>
              </a:rPr>
              <a:t>Title 13 U.S.C. and materials </a:t>
            </a:r>
            <a:r>
              <a:rPr lang="en-US" b="1" dirty="0">
                <a:solidFill>
                  <a:srgbClr val="C00000"/>
                </a:solidFill>
              </a:rPr>
              <a:t>r</a:t>
            </a:r>
            <a:r>
              <a:rPr lang="en-US" b="1" dirty="0" smtClean="0">
                <a:solidFill>
                  <a:srgbClr val="C00000"/>
                </a:solidFill>
              </a:rPr>
              <a:t>efresher</a:t>
            </a:r>
            <a:endParaRPr lang="en-US" b="1" dirty="0">
              <a:solidFill>
                <a:srgbClr val="C00000"/>
              </a:solidFill>
            </a:endParaRPr>
          </a:p>
        </p:txBody>
      </p:sp>
      <p:sp>
        <p:nvSpPr>
          <p:cNvPr id="3" name="Content Placeholder 2"/>
          <p:cNvSpPr>
            <a:spLocks noGrp="1"/>
          </p:cNvSpPr>
          <p:nvPr>
            <p:ph idx="1"/>
          </p:nvPr>
        </p:nvSpPr>
        <p:spPr>
          <a:xfrm>
            <a:off x="574964" y="1143000"/>
            <a:ext cx="10972800" cy="5029200"/>
          </a:xfrm>
        </p:spPr>
        <p:txBody>
          <a:bodyPr>
            <a:normAutofit/>
          </a:bodyPr>
          <a:lstStyle/>
          <a:p>
            <a:r>
              <a:rPr lang="en-US" sz="3600" dirty="0" smtClean="0"/>
              <a:t>Title 13 – confidentiality and security.</a:t>
            </a:r>
          </a:p>
          <a:p>
            <a:r>
              <a:rPr lang="en-US" sz="3600" dirty="0" smtClean="0"/>
              <a:t>“Digital/Digital” materials.</a:t>
            </a:r>
          </a:p>
          <a:p>
            <a:pPr lvl="1">
              <a:buSzPct val="75000"/>
              <a:buFont typeface="Courier New" panose="02070309020205020404" pitchFamily="49" charset="0"/>
              <a:buChar char="o"/>
            </a:pPr>
            <a:r>
              <a:rPr lang="en-US" sz="3200" dirty="0" smtClean="0"/>
              <a:t>Title 13.</a:t>
            </a:r>
          </a:p>
          <a:p>
            <a:pPr lvl="2"/>
            <a:r>
              <a:rPr lang="en-US" sz="2800" dirty="0" smtClean="0"/>
              <a:t>Address List.</a:t>
            </a:r>
          </a:p>
          <a:p>
            <a:pPr lvl="1">
              <a:buSzPct val="75000"/>
              <a:buFont typeface="Courier New" panose="02070309020205020404" pitchFamily="49" charset="0"/>
              <a:buChar char="o"/>
            </a:pPr>
            <a:r>
              <a:rPr lang="en-US" sz="3200" dirty="0" smtClean="0"/>
              <a:t>Non Title 13.</a:t>
            </a:r>
          </a:p>
          <a:p>
            <a:pPr lvl="2"/>
            <a:r>
              <a:rPr lang="en-US" sz="2800" dirty="0" smtClean="0"/>
              <a:t>Address Count List.</a:t>
            </a:r>
          </a:p>
          <a:p>
            <a:pPr lvl="2"/>
            <a:r>
              <a:rPr lang="en-US" sz="2800" dirty="0" smtClean="0"/>
              <a:t>TIGER Partnership shapefiles.</a:t>
            </a: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a:t>
            </a:fld>
            <a:endParaRPr lang="en-US" dirty="0">
              <a:solidFill>
                <a:schemeClr val="bg1">
                  <a:lumMod val="65000"/>
                </a:schemeClr>
              </a:solidFill>
            </a:endParaRPr>
          </a:p>
        </p:txBody>
      </p:sp>
    </p:spTree>
    <p:extLst>
      <p:ext uri="{BB962C8B-B14F-4D97-AF65-F5344CB8AC3E}">
        <p14:creationId xmlns:p14="http://schemas.microsoft.com/office/powerpoint/2010/main" val="16190115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57" y="0"/>
            <a:ext cx="10972800" cy="1143000"/>
          </a:xfrm>
        </p:spPr>
        <p:txBody>
          <a:bodyPr/>
          <a:lstStyle/>
          <a:p>
            <a:r>
              <a:rPr lang="en-US" b="1" dirty="0" smtClean="0">
                <a:solidFill>
                  <a:srgbClr val="C00000"/>
                </a:solidFill>
                <a:cs typeface="Times New Roman" panose="02020603050405020304" pitchFamily="18" charset="0"/>
              </a:rPr>
              <a:t>“N” action code</a:t>
            </a:r>
            <a:endParaRPr lang="en-US"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1143001" y="1143000"/>
            <a:ext cx="10058400" cy="3734902"/>
          </a:xfrm>
        </p:spPr>
        <p:txBody>
          <a:bodyPr>
            <a:normAutofit fontScale="55000" lnSpcReduction="20000"/>
          </a:bodyPr>
          <a:lstStyle/>
          <a:p>
            <a:r>
              <a:rPr lang="en-US" sz="5800" dirty="0" smtClean="0"/>
              <a:t>Use an “</a:t>
            </a:r>
            <a:r>
              <a:rPr lang="en-US" sz="5800" b="1" dirty="0"/>
              <a:t>N</a:t>
            </a:r>
            <a:r>
              <a:rPr lang="en-US" sz="5800" dirty="0"/>
              <a:t>” </a:t>
            </a:r>
            <a:r>
              <a:rPr lang="en-US" sz="5800" b="1" dirty="0"/>
              <a:t>a</a:t>
            </a:r>
            <a:r>
              <a:rPr lang="en-US" sz="5800" b="1" dirty="0" smtClean="0"/>
              <a:t>ction code </a:t>
            </a:r>
            <a:r>
              <a:rPr lang="en-US" sz="5800" dirty="0" smtClean="0"/>
              <a:t>to flag addresses used </a:t>
            </a:r>
            <a:r>
              <a:rPr lang="en-US" sz="5800" dirty="0"/>
              <a:t>for </a:t>
            </a:r>
            <a:r>
              <a:rPr lang="en-US" sz="5800" dirty="0" smtClean="0"/>
              <a:t>purposes </a:t>
            </a:r>
            <a:r>
              <a:rPr lang="en-US" sz="5800" dirty="0"/>
              <a:t>other than residential such as:</a:t>
            </a:r>
          </a:p>
          <a:p>
            <a:pPr lvl="1">
              <a:buSzPct val="75000"/>
              <a:buFont typeface="Courier New" panose="02070309020205020404" pitchFamily="49" charset="0"/>
              <a:buChar char="o"/>
            </a:pPr>
            <a:r>
              <a:rPr lang="en-US" sz="5100" dirty="0" smtClean="0"/>
              <a:t>Businesses, Schools, Churches, and Government offices.</a:t>
            </a:r>
            <a:endParaRPr lang="en-US" sz="5100" dirty="0"/>
          </a:p>
          <a:p>
            <a:r>
              <a:rPr lang="en-US" sz="5800" dirty="0"/>
              <a:t>Ensure that the structure does not contain a housing </a:t>
            </a:r>
            <a:r>
              <a:rPr lang="en-US" sz="5800" dirty="0" smtClean="0"/>
              <a:t>unit.</a:t>
            </a:r>
          </a:p>
          <a:p>
            <a:r>
              <a:rPr lang="en-US" sz="5800" dirty="0" smtClean="0"/>
              <a:t>Use </a:t>
            </a:r>
            <a:r>
              <a:rPr lang="en-US" sz="5800" dirty="0"/>
              <a:t>for city style, non-city </a:t>
            </a:r>
            <a:r>
              <a:rPr lang="en-US" sz="5800" dirty="0" smtClean="0"/>
              <a:t>style, </a:t>
            </a:r>
            <a:r>
              <a:rPr lang="en-US" sz="5800" dirty="0"/>
              <a:t>and ungeocoded address </a:t>
            </a:r>
            <a:r>
              <a:rPr lang="en-US" sz="5800" dirty="0" smtClean="0"/>
              <a:t>records.</a:t>
            </a:r>
          </a:p>
          <a:p>
            <a:r>
              <a:rPr lang="en-US" sz="5800" b="1" dirty="0"/>
              <a:t>Do not make </a:t>
            </a:r>
            <a:r>
              <a:rPr lang="en-US" sz="5800" b="1" dirty="0" smtClean="0"/>
              <a:t>modifications </a:t>
            </a:r>
            <a:r>
              <a:rPr lang="en-US" sz="5800" dirty="0"/>
              <a:t>to any other </a:t>
            </a:r>
            <a:r>
              <a:rPr lang="en-US" sz="5800" dirty="0" smtClean="0"/>
              <a:t>fields.</a:t>
            </a:r>
            <a:endParaRPr lang="en-US" sz="2900" dirty="0">
              <a:latin typeface="Calibri" panose="020F0502020204030204" pitchFamily="34" charset="0"/>
              <a:cs typeface="Times New Roman" panose="02020603050405020304" pitchFamily="18" charset="0"/>
            </a:endParaRPr>
          </a:p>
        </p:txBody>
      </p:sp>
      <p:pic>
        <p:nvPicPr>
          <p:cNvPr id="6" name="Content Placeholder 5" descr="Author uses image to illustrate an example of proper use of the &quot;N&quot; action code to denote an address that is nonresidential on the digital address list." title="Image of proper use of the &quot;N&quot; action code to denote a nonresidential address on the Census Bureau’s digital address list"/>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099457" y="4397926"/>
            <a:ext cx="10058400" cy="1219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40</a:t>
            </a:fld>
            <a:endParaRPr lang="en-US" dirty="0">
              <a:solidFill>
                <a:schemeClr val="bg1">
                  <a:lumMod val="65000"/>
                </a:schemeClr>
              </a:solidFill>
            </a:endParaRPr>
          </a:p>
        </p:txBody>
      </p:sp>
    </p:spTree>
    <p:extLst>
      <p:ext uri="{BB962C8B-B14F-4D97-AF65-F5344CB8AC3E}">
        <p14:creationId xmlns:p14="http://schemas.microsoft.com/office/powerpoint/2010/main" val="19480925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220"/>
            <a:ext cx="10972800" cy="1143000"/>
          </a:xfrm>
        </p:spPr>
        <p:txBody>
          <a:bodyPr/>
          <a:lstStyle/>
          <a:p>
            <a:r>
              <a:rPr lang="en-US" b="1" dirty="0" smtClean="0">
                <a:solidFill>
                  <a:srgbClr val="C00000"/>
                </a:solidFill>
              </a:rPr>
              <a:t>Summary of Address List updates</a:t>
            </a:r>
            <a:endParaRPr lang="en-US" b="1" dirty="0">
              <a:solidFill>
                <a:srgbClr val="C00000"/>
              </a:solidFill>
            </a:endParaRPr>
          </a:p>
        </p:txBody>
      </p:sp>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41</a:t>
            </a:fld>
            <a:endParaRPr lang="en-US" dirty="0">
              <a:solidFill>
                <a:schemeClr val="bg1">
                  <a:lumMod val="65000"/>
                </a:schemeClr>
              </a:solidFill>
            </a:endParaRPr>
          </a:p>
        </p:txBody>
      </p:sp>
      <p:pic>
        <p:nvPicPr>
          <p:cNvPr id="5" name="Content Placeholder 4" descr="Author uses this partial summary image of the edited digital address list to show participants several records with the information in the Action field and lead into the next PowerPoint presentation on submitting the updated records." title="Partial image of updates to the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1" y="914400"/>
            <a:ext cx="9220200" cy="5211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070898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11353800" cy="990601"/>
          </a:xfrm>
        </p:spPr>
        <p:txBody>
          <a:bodyPr>
            <a:normAutofit/>
          </a:bodyPr>
          <a:lstStyle/>
          <a:p>
            <a:r>
              <a:rPr lang="en-US" b="1" dirty="0" smtClean="0">
                <a:solidFill>
                  <a:srgbClr val="C00000"/>
                </a:solidFill>
              </a:rPr>
              <a:t>Summary of edges shapefile updates</a:t>
            </a:r>
            <a:endParaRPr lang="en-US" sz="2800" b="1" dirty="0">
              <a:solidFill>
                <a:srgbClr val="C00000"/>
              </a:solidFill>
            </a:endParaRPr>
          </a:p>
        </p:txBody>
      </p:sp>
      <p:pic>
        <p:nvPicPr>
          <p:cNvPr id="5" name="Content Placeholder 4" descr="Author uses this visual to illustrate the summary of edges shapefile updates performed in this presentation." title="Image of updated edges shapefile to provide summary visual"/>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16143" y="990600"/>
            <a:ext cx="9959715" cy="510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42</a:t>
            </a:fld>
            <a:endParaRPr lang="en-US" dirty="0">
              <a:solidFill>
                <a:schemeClr val="bg1">
                  <a:lumMod val="65000"/>
                </a:schemeClr>
              </a:solidFill>
            </a:endParaRPr>
          </a:p>
        </p:txBody>
      </p:sp>
    </p:spTree>
    <p:extLst>
      <p:ext uri="{BB962C8B-B14F-4D97-AF65-F5344CB8AC3E}">
        <p14:creationId xmlns:p14="http://schemas.microsoft.com/office/powerpoint/2010/main" val="24468831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1143000"/>
            <a:ext cx="10134600" cy="4876800"/>
          </a:xfrm>
        </p:spPr>
        <p:txBody>
          <a:bodyPr>
            <a:normAutofit lnSpcReduction="10000"/>
          </a:bodyPr>
          <a:lstStyle/>
          <a:p>
            <a:r>
              <a:rPr lang="en-US" sz="3600" dirty="0"/>
              <a:t>Visit the 2020 LUCA </a:t>
            </a:r>
            <a:r>
              <a:rPr lang="en-US" sz="3600" dirty="0" smtClean="0"/>
              <a:t>website:</a:t>
            </a:r>
            <a:endParaRPr lang="en-US" sz="3600" dirty="0"/>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a:t>
            </a:r>
            <a:r>
              <a:rPr lang="en-US" sz="3200" dirty="0" err="1"/>
              <a:t>xxxx</a:t>
            </a:r>
            <a:endParaRPr lang="en-US" sz="3200" dirty="0"/>
          </a:p>
          <a:p>
            <a:pPr lvl="1">
              <a:buSzPct val="75000"/>
              <a:buFont typeface="Courier New" panose="02070309020205020404" pitchFamily="49" charset="0"/>
              <a:buChar char="o"/>
            </a:pPr>
            <a:r>
              <a:rPr lang="en-US" dirty="0"/>
              <a:t>Primary </a:t>
            </a:r>
            <a:r>
              <a:rPr lang="en-US" dirty="0" smtClean="0"/>
              <a:t>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a:t>
            </a:r>
            <a:r>
              <a:rPr lang="en-US" dirty="0" smtClean="0"/>
              <a:t>email: </a:t>
            </a:r>
            <a:r>
              <a:rPr lang="en-US" dirty="0"/>
              <a:t>xxxxxxxxxxx</a:t>
            </a:r>
            <a:r>
              <a:rPr lang="en-US" dirty="0">
                <a:hlinkClick r:id="rId5"/>
              </a:rPr>
              <a:t>.geography@census.gov</a:t>
            </a:r>
            <a:r>
              <a:rPr lang="en-US" dirty="0"/>
              <a:t> </a:t>
            </a: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43</a:t>
            </a:fld>
            <a:endParaRPr lang="en-US" dirty="0">
              <a:solidFill>
                <a:schemeClr val="bg1">
                  <a:lumMod val="65000"/>
                </a:schemeClr>
              </a:solidFill>
            </a:endParaRPr>
          </a:p>
        </p:txBody>
      </p:sp>
    </p:spTree>
    <p:extLst>
      <p:ext uri="{BB962C8B-B14F-4D97-AF65-F5344CB8AC3E}">
        <p14:creationId xmlns:p14="http://schemas.microsoft.com/office/powerpoint/2010/main" val="19552777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latin typeface="Calibri" panose="020F0502020204030204" pitchFamily="34" charset="0"/>
                <a:cs typeface="Times New Roman" panose="02020603050405020304" pitchFamily="18" charset="0"/>
              </a:rPr>
              <a:t>Connect with </a:t>
            </a:r>
            <a:r>
              <a:rPr lang="en-US" b="1" dirty="0" smtClean="0">
                <a:solidFill>
                  <a:srgbClr val="C00000"/>
                </a:solidFill>
                <a:latin typeface="Calibri" panose="020F0502020204030204" pitchFamily="34" charset="0"/>
                <a:cs typeface="Times New Roman" panose="02020603050405020304" pitchFamily="18" charset="0"/>
              </a:rPr>
              <a:t>us</a:t>
            </a:r>
            <a:endParaRPr lang="en-US" b="1" dirty="0">
              <a:solidFill>
                <a:srgbClr val="C00000"/>
              </a:solidFill>
              <a:latin typeface="Calibri" panose="020F0502020204030204" pitchFamily="34" charset="0"/>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pinterest.com/uscensusbureau</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03AE04C5-3085-4F64-BC65-54FE2DBF6EB1}" type="slidenum">
              <a:rPr lang="en-US" sz="1400" smtClean="0">
                <a:solidFill>
                  <a:schemeClr val="bg1">
                    <a:lumMod val="65000"/>
                  </a:schemeClr>
                </a:solidFill>
              </a:rPr>
              <a:pPr/>
              <a:t>44</a:t>
            </a:fld>
            <a:endParaRPr lang="en-US" dirty="0">
              <a:solidFill>
                <a:schemeClr val="bg1">
                  <a:lumMod val="65000"/>
                </a:schemeClr>
              </a:solidFill>
            </a:endParaRPr>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1" y="57150"/>
            <a:ext cx="10515600" cy="1143000"/>
          </a:xfrm>
        </p:spPr>
        <p:txBody>
          <a:bodyPr>
            <a:normAutofit/>
          </a:bodyPr>
          <a:lstStyle/>
          <a:p>
            <a:r>
              <a:rPr lang="en-US" b="1" dirty="0" smtClean="0">
                <a:solidFill>
                  <a:srgbClr val="C00000"/>
                </a:solidFill>
              </a:rPr>
              <a:t>Title 13 U.S.C. – confidentiality and security</a:t>
            </a:r>
            <a:endParaRPr lang="en-US" b="1" dirty="0">
              <a:solidFill>
                <a:srgbClr val="C00000"/>
              </a:solidFill>
            </a:endParaRPr>
          </a:p>
        </p:txBody>
      </p:sp>
      <p:sp>
        <p:nvSpPr>
          <p:cNvPr id="3" name="Content Placeholder 2"/>
          <p:cNvSpPr>
            <a:spLocks noGrp="1"/>
          </p:cNvSpPr>
          <p:nvPr>
            <p:ph idx="1"/>
          </p:nvPr>
        </p:nvSpPr>
        <p:spPr>
          <a:xfrm>
            <a:off x="609600" y="914400"/>
            <a:ext cx="10972800" cy="5334000"/>
          </a:xfrm>
        </p:spPr>
        <p:txBody>
          <a:bodyPr>
            <a:normAutofit lnSpcReduction="10000"/>
          </a:bodyPr>
          <a:lstStyle/>
          <a:p>
            <a:r>
              <a:rPr lang="en-US" sz="3600" dirty="0"/>
              <a:t>I</a:t>
            </a:r>
            <a:r>
              <a:rPr lang="en-US" sz="3600" dirty="0" smtClean="0"/>
              <a:t>nformation provided to/from LUCA is covered under Title 13 of the United States Code which requires the Census Bureau:</a:t>
            </a:r>
          </a:p>
          <a:p>
            <a:pPr lvl="1">
              <a:buSzPct val="75000"/>
              <a:buFont typeface="Courier New" panose="02070309020205020404" pitchFamily="49" charset="0"/>
              <a:buChar char="o"/>
            </a:pPr>
            <a:r>
              <a:rPr lang="en-US" sz="3200" dirty="0" smtClean="0"/>
              <a:t>Ensure confidential treatment of census-related information, including individual addresses and map structure points.</a:t>
            </a:r>
          </a:p>
          <a:p>
            <a:pPr lvl="1">
              <a:buSzPct val="75000"/>
              <a:buFont typeface="Courier New" panose="02070309020205020404" pitchFamily="49" charset="0"/>
              <a:buChar char="o"/>
            </a:pPr>
            <a:r>
              <a:rPr lang="en-US" sz="3200" dirty="0" smtClean="0"/>
              <a:t>Maintain the confidentiality of all information it collects.</a:t>
            </a:r>
          </a:p>
          <a:p>
            <a:r>
              <a:rPr lang="en-US" dirty="0" smtClean="0"/>
              <a:t>LUCA requires </a:t>
            </a:r>
            <a:r>
              <a:rPr lang="en-US" dirty="0"/>
              <a:t>all liaisons, reviewers, and anyone with access to Title 13 materials abide by </a:t>
            </a:r>
            <a:r>
              <a:rPr lang="en-US" i="1" dirty="0"/>
              <a:t>Confidentiality and Security Guidelines </a:t>
            </a:r>
            <a:r>
              <a:rPr lang="en-US" dirty="0"/>
              <a:t>and requires all LUCA participants sign the </a:t>
            </a:r>
            <a:r>
              <a:rPr lang="en-US" i="1" dirty="0"/>
              <a:t>Confidentiality Agreement Form (D-2005</a:t>
            </a:r>
            <a:r>
              <a:rPr lang="en-US" i="1" dirty="0" smtClean="0"/>
              <a:t>).</a:t>
            </a:r>
            <a:endParaRPr lang="en-US" i="1" dirty="0"/>
          </a:p>
          <a:p>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5</a:t>
            </a:fld>
            <a:endParaRPr lang="en-US" dirty="0">
              <a:solidFill>
                <a:schemeClr val="bg1">
                  <a:lumMod val="65000"/>
                </a:schemeClr>
              </a:solidFill>
            </a:endParaRPr>
          </a:p>
        </p:txBody>
      </p:sp>
    </p:spTree>
    <p:extLst>
      <p:ext uri="{BB962C8B-B14F-4D97-AF65-F5344CB8AC3E}">
        <p14:creationId xmlns:p14="http://schemas.microsoft.com/office/powerpoint/2010/main" val="365788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19201"/>
            <a:ext cx="10744200" cy="4267200"/>
          </a:xfrm>
        </p:spPr>
        <p:txBody>
          <a:bodyPr>
            <a:normAutofit/>
          </a:bodyPr>
          <a:lstStyle/>
          <a:p>
            <a:pPr marL="628650" indent="-571500"/>
            <a:r>
              <a:rPr lang="en-US" sz="3600" dirty="0" smtClean="0"/>
              <a:t>Private information is NEVER published. </a:t>
            </a:r>
          </a:p>
          <a:p>
            <a:pPr marL="628650" indent="-571500"/>
            <a:r>
              <a:rPr lang="en-US" sz="3600" dirty="0" smtClean="0"/>
              <a:t>Collect information ONLY to produce statistics.</a:t>
            </a:r>
            <a:endParaRPr lang="en-US" sz="3600" dirty="0"/>
          </a:p>
          <a:p>
            <a:pPr marL="628650" indent="-571500"/>
            <a:r>
              <a:rPr lang="en-US" sz="3600" dirty="0"/>
              <a:t>S</a:t>
            </a:r>
            <a:r>
              <a:rPr lang="en-US" sz="3600" dirty="0" smtClean="0"/>
              <a:t>worn </a:t>
            </a:r>
            <a:r>
              <a:rPr lang="en-US" sz="3600" dirty="0"/>
              <a:t>to </a:t>
            </a:r>
            <a:r>
              <a:rPr lang="en-US" sz="3600" dirty="0" smtClean="0"/>
              <a:t>maintain confidentiality for LIFE. </a:t>
            </a:r>
          </a:p>
          <a:p>
            <a:pPr marL="628650" indent="-571500"/>
            <a:r>
              <a:rPr lang="en-US" sz="3600" u="sng" dirty="0"/>
              <a:t>Violating the law is a serious federal crime. Anyone who violates this law will face severe penalties, including a federal prison sentence of up to five years, a fine of up to $250,000, or both</a:t>
            </a:r>
            <a:r>
              <a:rPr lang="en-US" sz="3600" i="1" u="sng" dirty="0"/>
              <a:t>.</a:t>
            </a:r>
          </a:p>
        </p:txBody>
      </p:sp>
      <p:sp>
        <p:nvSpPr>
          <p:cNvPr id="5" name="Title 1"/>
          <p:cNvSpPr>
            <a:spLocks noGrp="1"/>
          </p:cNvSpPr>
          <p:nvPr>
            <p:ph type="title"/>
          </p:nvPr>
        </p:nvSpPr>
        <p:spPr>
          <a:xfrm>
            <a:off x="419100" y="49619"/>
            <a:ext cx="11277600" cy="1143000"/>
          </a:xfrm>
        </p:spPr>
        <p:txBody>
          <a:bodyPr>
            <a:normAutofit fontScale="90000"/>
          </a:bodyPr>
          <a:lstStyle/>
          <a:p>
            <a:r>
              <a:rPr lang="en-US" b="1" dirty="0">
                <a:solidFill>
                  <a:srgbClr val="C00000"/>
                </a:solidFill>
              </a:rPr>
              <a:t>Title 13 U.S.C. – c</a:t>
            </a:r>
            <a:r>
              <a:rPr lang="en-US" b="1" dirty="0" smtClean="0">
                <a:solidFill>
                  <a:srgbClr val="C00000"/>
                </a:solidFill>
              </a:rPr>
              <a:t>onfidentiality </a:t>
            </a:r>
            <a:r>
              <a:rPr lang="en-US" b="1" dirty="0">
                <a:solidFill>
                  <a:srgbClr val="C00000"/>
                </a:solidFill>
              </a:rPr>
              <a:t>and s</a:t>
            </a:r>
            <a:r>
              <a:rPr lang="en-US" b="1" dirty="0" smtClean="0">
                <a:solidFill>
                  <a:srgbClr val="C00000"/>
                </a:solidFill>
              </a:rPr>
              <a:t>ecurity (cont’d)</a:t>
            </a:r>
            <a:endParaRPr lang="en-US" b="1" dirty="0">
              <a:solidFill>
                <a:srgbClr val="C00000"/>
              </a:solidFill>
            </a:endParaRPr>
          </a:p>
        </p:txBody>
      </p:sp>
      <p:sp>
        <p:nvSpPr>
          <p:cNvPr id="6" name="Slide Number Placeholder 4"/>
          <p:cNvSpPr>
            <a:spLocks noGrp="1"/>
          </p:cNvSpPr>
          <p:nvPr>
            <p:ph type="sldNum" sz="quarter" idx="12"/>
          </p:nvPr>
        </p:nvSpPr>
        <p:spPr>
          <a:xfrm>
            <a:off x="4635500" y="6233160"/>
            <a:ext cx="2844800" cy="457200"/>
          </a:xfrm>
        </p:spPr>
        <p:txBody>
          <a:bodyPr/>
          <a:lstStyle/>
          <a:p>
            <a:r>
              <a:rPr lang="en-US" sz="1200" dirty="0" smtClean="0">
                <a:solidFill>
                  <a:schemeClr val="bg1">
                    <a:lumMod val="65000"/>
                  </a:schemeClr>
                </a:solidFill>
              </a:rPr>
              <a:t>6</a:t>
            </a:r>
            <a:endParaRPr lang="en-US" dirty="0">
              <a:solidFill>
                <a:schemeClr val="bg1">
                  <a:lumMod val="65000"/>
                </a:schemeClr>
              </a:solidFill>
            </a:endParaRPr>
          </a:p>
        </p:txBody>
      </p:sp>
    </p:spTree>
    <p:extLst>
      <p:ext uri="{BB962C8B-B14F-4D97-AF65-F5344CB8AC3E}">
        <p14:creationId xmlns:p14="http://schemas.microsoft.com/office/powerpoint/2010/main" val="21023795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4964" y="1416049"/>
            <a:ext cx="10972800" cy="4756151"/>
          </a:xfrm>
        </p:spPr>
        <p:txBody>
          <a:bodyPr>
            <a:normAutofit/>
          </a:bodyPr>
          <a:lstStyle/>
          <a:p>
            <a:r>
              <a:rPr lang="en-US" sz="3600" dirty="0" smtClean="0"/>
              <a:t>Title 13 U.S.C. – confidentiality and security.</a:t>
            </a:r>
          </a:p>
          <a:p>
            <a:r>
              <a:rPr lang="en-US" sz="3600" dirty="0" smtClean="0"/>
              <a:t>“Digital/Digital” materials.</a:t>
            </a:r>
          </a:p>
          <a:p>
            <a:pPr lvl="1">
              <a:buSzPct val="75000"/>
              <a:buFont typeface="Courier New" panose="02070309020205020404" pitchFamily="49" charset="0"/>
              <a:buChar char="o"/>
            </a:pPr>
            <a:r>
              <a:rPr lang="en-US" sz="3200" b="1" dirty="0" smtClean="0"/>
              <a:t>Title 13.</a:t>
            </a:r>
          </a:p>
          <a:p>
            <a:pPr lvl="2"/>
            <a:r>
              <a:rPr lang="en-US" sz="2800" b="1" dirty="0" smtClean="0"/>
              <a:t>Address List.</a:t>
            </a:r>
          </a:p>
          <a:p>
            <a:pPr lvl="1">
              <a:buSzPct val="75000"/>
              <a:buFont typeface="Courier New" panose="02070309020205020404" pitchFamily="49" charset="0"/>
              <a:buChar char="o"/>
            </a:pPr>
            <a:r>
              <a:rPr lang="en-US" sz="3200" dirty="0" smtClean="0"/>
              <a:t>Non Title 13.</a:t>
            </a:r>
          </a:p>
          <a:p>
            <a:pPr lvl="2"/>
            <a:r>
              <a:rPr lang="en-US" sz="2800" dirty="0" smtClean="0"/>
              <a:t>Address Count List.</a:t>
            </a:r>
          </a:p>
          <a:p>
            <a:pPr lvl="2"/>
            <a:r>
              <a:rPr lang="en-US" sz="2800" dirty="0" smtClean="0"/>
              <a:t>TIGER Partnership shapefiles.</a:t>
            </a:r>
            <a:endParaRPr lang="en-US" sz="2800" dirty="0"/>
          </a:p>
        </p:txBody>
      </p:sp>
      <p:sp>
        <p:nvSpPr>
          <p:cNvPr id="6" name="Title 1"/>
          <p:cNvSpPr>
            <a:spLocks noGrp="1"/>
          </p:cNvSpPr>
          <p:nvPr>
            <p:ph type="title"/>
          </p:nvPr>
        </p:nvSpPr>
        <p:spPr>
          <a:xfrm>
            <a:off x="800101" y="57150"/>
            <a:ext cx="10515600" cy="1143000"/>
          </a:xfrm>
        </p:spPr>
        <p:txBody>
          <a:bodyPr>
            <a:normAutofit fontScale="90000"/>
          </a:bodyPr>
          <a:lstStyle/>
          <a:p>
            <a:r>
              <a:rPr lang="en-US" sz="4900" b="1" dirty="0" smtClean="0">
                <a:solidFill>
                  <a:srgbClr val="C00000"/>
                </a:solidFill>
              </a:rPr>
              <a:t>Title 13 U.S.C. and materials </a:t>
            </a:r>
            <a:r>
              <a:rPr lang="en-US" sz="4900" b="1" dirty="0">
                <a:solidFill>
                  <a:srgbClr val="C00000"/>
                </a:solidFill>
              </a:rPr>
              <a:t>r</a:t>
            </a:r>
            <a:r>
              <a:rPr lang="en-US" sz="4900" b="1" dirty="0" smtClean="0">
                <a:solidFill>
                  <a:srgbClr val="C00000"/>
                </a:solidFill>
              </a:rPr>
              <a:t>efresher</a:t>
            </a:r>
            <a:r>
              <a:rPr lang="en-US" b="1" dirty="0" smtClean="0">
                <a:solidFill>
                  <a:srgbClr val="C00000"/>
                </a:solidFill>
              </a:rPr>
              <a:t/>
            </a:r>
            <a:br>
              <a:rPr lang="en-US" b="1" dirty="0" smtClean="0">
                <a:solidFill>
                  <a:srgbClr val="C00000"/>
                </a:solidFill>
              </a:rPr>
            </a:br>
            <a:r>
              <a:rPr lang="en-US" b="1" dirty="0" smtClean="0">
                <a:solidFill>
                  <a:srgbClr val="C00000"/>
                </a:solidFill>
              </a:rPr>
              <a:t>(Address List)</a:t>
            </a:r>
            <a:endParaRPr lang="en-US" b="1" dirty="0">
              <a:solidFill>
                <a:srgbClr val="C00000"/>
              </a:solidFill>
            </a:endParaRPr>
          </a:p>
        </p:txBody>
      </p:sp>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7</a:t>
            </a:fld>
            <a:endParaRPr lang="en-US" dirty="0">
              <a:solidFill>
                <a:schemeClr val="bg1">
                  <a:lumMod val="65000"/>
                </a:schemeClr>
              </a:solidFill>
            </a:endParaRPr>
          </a:p>
        </p:txBody>
      </p:sp>
    </p:spTree>
    <p:extLst>
      <p:ext uri="{BB962C8B-B14F-4D97-AF65-F5344CB8AC3E}">
        <p14:creationId xmlns:p14="http://schemas.microsoft.com/office/powerpoint/2010/main" val="108501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anim calcmode="lin" valueType="num">
                                      <p:cBhvr>
                                        <p:cTn id="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anim calcmode="lin" valueType="num">
                                      <p:cBhvr>
                                        <p:cTn id="13"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Address List – Title 13</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90600"/>
            <a:ext cx="10972800" cy="5257800"/>
          </a:xfrm>
        </p:spPr>
        <p:txBody>
          <a:bodyPr>
            <a:normAutofit lnSpcReduction="10000"/>
          </a:bodyPr>
          <a:lstStyle/>
          <a:p>
            <a:r>
              <a:rPr lang="en-US" sz="3600" dirty="0" smtClean="0"/>
              <a:t>Census residential addresses.</a:t>
            </a:r>
          </a:p>
          <a:p>
            <a:pPr lvl="1">
              <a:buSzPct val="75000"/>
              <a:buFont typeface="Courier New" panose="02070309020205020404" pitchFamily="49" charset="0"/>
              <a:buChar char="o"/>
            </a:pPr>
            <a:r>
              <a:rPr lang="en-US" sz="3200" dirty="0" smtClean="0"/>
              <a:t>City style and non-city style.</a:t>
            </a:r>
          </a:p>
          <a:p>
            <a:r>
              <a:rPr lang="en-US" sz="3600" dirty="0" smtClean="0"/>
              <a:t>Contain census geographic codes.</a:t>
            </a:r>
          </a:p>
          <a:p>
            <a:pPr lvl="1">
              <a:buSzPct val="75000"/>
              <a:buFont typeface="Courier New" panose="02070309020205020404" pitchFamily="49" charset="0"/>
              <a:buChar char="o"/>
            </a:pPr>
            <a:r>
              <a:rPr lang="en-US" sz="3200" dirty="0" smtClean="0"/>
              <a:t>State, county, census tract, and census block.</a:t>
            </a:r>
            <a:endParaRPr lang="en-US" sz="3200" dirty="0"/>
          </a:p>
          <a:p>
            <a:r>
              <a:rPr lang="en-US" sz="3600" dirty="0" smtClean="0"/>
              <a:t>Comma Delimited Text (.csv) format.</a:t>
            </a:r>
          </a:p>
          <a:p>
            <a:pPr lvl="1">
              <a:buSzPct val="75000"/>
              <a:buFont typeface="Courier New" panose="02070309020205020404" pitchFamily="49" charset="0"/>
              <a:buChar char="o"/>
            </a:pPr>
            <a:r>
              <a:rPr lang="en-US" sz="3200" b="1" dirty="0" smtClean="0"/>
              <a:t>MUST import not simply open or “double-click”.</a:t>
            </a:r>
          </a:p>
          <a:p>
            <a:r>
              <a:rPr lang="en-US" sz="3600" dirty="0" smtClean="0"/>
              <a:t>24 fields: Maximum 649 characters per record.</a:t>
            </a:r>
          </a:p>
          <a:p>
            <a:r>
              <a:rPr lang="en-US" sz="3600" dirty="0" smtClean="0"/>
              <a:t>First row = Header row.</a:t>
            </a:r>
          </a:p>
          <a:p>
            <a:pPr lvl="1">
              <a:buSzPct val="75000"/>
              <a:buFont typeface="Courier New" panose="02070309020205020404" pitchFamily="49" charset="0"/>
              <a:buChar char="o"/>
            </a:pPr>
            <a:r>
              <a:rPr lang="en-US" sz="3200" dirty="0" smtClean="0"/>
              <a:t>Remove spaces from field names, if using Esri’s ArcGIS.</a:t>
            </a: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8</a:t>
            </a:fld>
            <a:endParaRPr lang="en-US" sz="1200" dirty="0">
              <a:solidFill>
                <a:schemeClr val="bg1">
                  <a:lumMod val="65000"/>
                </a:schemeClr>
              </a:solidFill>
            </a:endParaRPr>
          </a:p>
        </p:txBody>
      </p:sp>
    </p:spTree>
    <p:extLst>
      <p:ext uri="{BB962C8B-B14F-4D97-AF65-F5344CB8AC3E}">
        <p14:creationId xmlns:p14="http://schemas.microsoft.com/office/powerpoint/2010/main" val="39351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3">
                                            <p:txEl>
                                              <p:pRg st="5" end="5"/>
                                            </p:txEl>
                                          </p:spTgt>
                                        </p:tgtEl>
                                        <p:attrNameLst>
                                          <p:attrName>r</p:attrName>
                                        </p:attrNameLst>
                                      </p:cBhvr>
                                    </p:animRot>
                                    <p:animRot by="-240000">
                                      <p:cBhvr>
                                        <p:cTn id="7" dur="600" fill="hold">
                                          <p:stCondLst>
                                            <p:cond delay="600"/>
                                          </p:stCondLst>
                                        </p:cTn>
                                        <p:tgtEl>
                                          <p:spTgt spid="3">
                                            <p:txEl>
                                              <p:pRg st="5" end="5"/>
                                            </p:txEl>
                                          </p:spTgt>
                                        </p:tgtEl>
                                        <p:attrNameLst>
                                          <p:attrName>r</p:attrName>
                                        </p:attrNameLst>
                                      </p:cBhvr>
                                    </p:animRot>
                                    <p:animRot by="240000">
                                      <p:cBhvr>
                                        <p:cTn id="8" dur="600" fill="hold">
                                          <p:stCondLst>
                                            <p:cond delay="1200"/>
                                          </p:stCondLst>
                                        </p:cTn>
                                        <p:tgtEl>
                                          <p:spTgt spid="3">
                                            <p:txEl>
                                              <p:pRg st="5" end="5"/>
                                            </p:txEl>
                                          </p:spTgt>
                                        </p:tgtEl>
                                        <p:attrNameLst>
                                          <p:attrName>r</p:attrName>
                                        </p:attrNameLst>
                                      </p:cBhvr>
                                    </p:animRot>
                                    <p:animRot by="-240000">
                                      <p:cBhvr>
                                        <p:cTn id="9" dur="600" fill="hold">
                                          <p:stCondLst>
                                            <p:cond delay="1800"/>
                                          </p:stCondLst>
                                        </p:cTn>
                                        <p:tgtEl>
                                          <p:spTgt spid="3">
                                            <p:txEl>
                                              <p:pRg st="5" end="5"/>
                                            </p:txEl>
                                          </p:spTgt>
                                        </p:tgtEl>
                                        <p:attrNameLst>
                                          <p:attrName>r</p:attrName>
                                        </p:attrNameLst>
                                      </p:cBhvr>
                                    </p:animRot>
                                    <p:animRot by="120000">
                                      <p:cBhvr>
                                        <p:cTn id="10" dur="600" fill="hold">
                                          <p:stCondLst>
                                            <p:cond delay="240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4581"/>
            <a:ext cx="10972800" cy="1143000"/>
          </a:xfrm>
        </p:spPr>
        <p:txBody>
          <a:bodyPr>
            <a:noAutofit/>
          </a:bodyPr>
          <a:lstStyle/>
          <a:p>
            <a:r>
              <a:rPr lang="en-US" b="1" dirty="0" smtClean="0">
                <a:solidFill>
                  <a:srgbClr val="C00000"/>
                </a:solidFill>
              </a:rPr>
              <a:t>Address List record layout</a:t>
            </a:r>
            <a:endParaRPr lang="en-US" b="1" dirty="0"/>
          </a:p>
        </p:txBody>
      </p:sp>
      <p:pic>
        <p:nvPicPr>
          <p:cNvPr id="7" name="Content Placeholder 6" descr="Author uses this partial image to describe the record layout and field structure within the digital address list.  This Table 3 is included as appendix in the Respondent Guide." title="Image of a portion of Table 3, the digital Address List record layout, from the 2020 LUCA Respondent Guide"/>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514600" y="970802"/>
            <a:ext cx="7162800" cy="41446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ontent Placeholder 3" descr="Author uses this table to describe the record layout within the digital address list.  This Table 3 is included as an appendix in the Respondent Guide." title="Image of partial section of Table 3, the Digital Address List Record Layout, from the 2020 LUCA Respondent Guide"/>
          <p:cNvSpPr>
            <a:spLocks noGrp="1"/>
          </p:cNvSpPr>
          <p:nvPr>
            <p:ph sz="half" idx="2"/>
          </p:nvPr>
        </p:nvSpPr>
        <p:spPr>
          <a:xfrm>
            <a:off x="838200" y="5131305"/>
            <a:ext cx="10515600" cy="1193295"/>
          </a:xfrm>
        </p:spPr>
        <p:txBody>
          <a:bodyPr>
            <a:noAutofit/>
          </a:bodyPr>
          <a:lstStyle/>
          <a:p>
            <a:r>
              <a:rPr lang="en-US" sz="3600" dirty="0" smtClean="0"/>
              <a:t>Refer to Table 3 located in your Respondent Guide for complete record layout.</a:t>
            </a:r>
            <a:endParaRPr lang="en-US" sz="3600" dirty="0"/>
          </a:p>
        </p:txBody>
      </p:sp>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9</a:t>
            </a:fld>
            <a:endParaRPr lang="en-US" dirty="0">
              <a:solidFill>
                <a:schemeClr val="bg1">
                  <a:lumMod val="65000"/>
                </a:schemeClr>
              </a:solidFill>
            </a:endParaRPr>
          </a:p>
        </p:txBody>
      </p:sp>
    </p:spTree>
    <p:extLst>
      <p:ext uri="{BB962C8B-B14F-4D97-AF65-F5344CB8AC3E}">
        <p14:creationId xmlns:p14="http://schemas.microsoft.com/office/powerpoint/2010/main" val="1380575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CC94F2-DA45-477E-ADF2-6542354670FA}">
  <ds:schemaRefs>
    <ds:schemaRef ds:uri="http://schemas.microsoft.com/sharepoint/events"/>
  </ds:schemaRefs>
</ds:datastoreItem>
</file>

<file path=customXml/itemProps3.xml><?xml version="1.0" encoding="utf-8"?>
<ds:datastoreItem xmlns:ds="http://schemas.openxmlformats.org/officeDocument/2006/customXml" ds:itemID="{6AED58F6-4152-4975-AB0D-8141D60CDF06}">
  <ds:schemaRefs>
    <ds:schemaRef ds:uri="http://schemas.microsoft.com/office/2006/documentManagement/types"/>
    <ds:schemaRef ds:uri="http://purl.org/dc/dcmitype/"/>
    <ds:schemaRef ds:uri="http://purl.org/dc/elements/1.1/"/>
    <ds:schemaRef ds:uri="http://schemas.microsoft.com/office/2006/metadata/properties"/>
    <ds:schemaRef ds:uri="http://purl.org/dc/terms/"/>
    <ds:schemaRef ds:uri="http://www.w3.org/XML/1998/namespace"/>
    <ds:schemaRef ds:uri="http://schemas.openxmlformats.org/package/2006/metadata/core-properties"/>
    <ds:schemaRef ds:uri="http://schemas.microsoft.com/office/infopath/2007/PartnerControls"/>
    <ds:schemaRef ds:uri="8557a95a-962d-47e7-8af1-548f79049771"/>
    <ds:schemaRef ds:uri="http://schemas.microsoft.com/sharepoint/v3"/>
  </ds:schemaRefs>
</ds:datastoreItem>
</file>

<file path=customXml/itemProps4.xml><?xml version="1.0" encoding="utf-8"?>
<ds:datastoreItem xmlns:ds="http://schemas.openxmlformats.org/officeDocument/2006/customXml" ds:itemID="{6F52EFC0-1103-45EF-9816-A5E63FC980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10376</TotalTime>
  <Words>8652</Words>
  <Application>Microsoft Office PowerPoint</Application>
  <PresentationFormat>Widescreen</PresentationFormat>
  <Paragraphs>599</Paragraphs>
  <Slides>44</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Courier New</vt:lpstr>
      <vt:lpstr>Times New Roman</vt:lpstr>
      <vt:lpstr>Wingdings</vt:lpstr>
      <vt:lpstr>Office Theme</vt:lpstr>
      <vt:lpstr>2020 Census Local Update of Census Addresses Operation (LUCA)</vt:lpstr>
      <vt:lpstr>Agenda</vt:lpstr>
      <vt:lpstr>Intended audience: Product Preference Form – “Digital/Digital”</vt:lpstr>
      <vt:lpstr>Title 13 U.S.C. and materials refresher</vt:lpstr>
      <vt:lpstr>Title 13 U.S.C. – confidentiality and security</vt:lpstr>
      <vt:lpstr>Title 13 U.S.C. – confidentiality and security (cont’d)</vt:lpstr>
      <vt:lpstr>Title 13 U.S.C. and materials refresher (Address List)</vt:lpstr>
      <vt:lpstr>Address List – Title 13</vt:lpstr>
      <vt:lpstr>Address List record layout</vt:lpstr>
      <vt:lpstr>Address List – Microsoft Excel example  **No Title 13 Data Displayed**</vt:lpstr>
      <vt:lpstr>Title 13 U.S.C. and materials refresher (Address Count List)</vt:lpstr>
      <vt:lpstr>Address Count List</vt:lpstr>
      <vt:lpstr>Address Count List record layout</vt:lpstr>
      <vt:lpstr>Address Count List – Microsoft Excel example</vt:lpstr>
      <vt:lpstr>Title 13 U.S.C. and materials refresher (TIGER Partnership shapefiles)</vt:lpstr>
      <vt:lpstr>TIGER Partnership shapefiles</vt:lpstr>
      <vt:lpstr>Edits to the TIGER Partnership shapefiles</vt:lpstr>
      <vt:lpstr>Acceptable updates and examples</vt:lpstr>
      <vt:lpstr>Acceptable updates and examples: “A” action code</vt:lpstr>
      <vt:lpstr>“A” action code – Address List: city style addresses – adding HUs **No Title 13 Data Displayed**</vt:lpstr>
      <vt:lpstr>“AL” change type – edges shapefile: adding a street</vt:lpstr>
      <vt:lpstr>“A” action code – Address List: non-city style addresses – adding HUs **No Title 13 Data Displayed**</vt:lpstr>
      <vt:lpstr>“A” action code – Address List:  city style addresses – adding GQs **No Title 13 Data Displayed**</vt:lpstr>
      <vt:lpstr>Acceptable updates and examples: “C” action code</vt:lpstr>
      <vt:lpstr>“C” action code</vt:lpstr>
      <vt:lpstr>“C” action code – Address List: city style address – correcting block number **No Title 13 Data Displayed**</vt:lpstr>
      <vt:lpstr>“DL” and “AL” change type - edges shapefile: correcting block number</vt:lpstr>
      <vt:lpstr>“C” action code – Address List: city style addresses – correcting street name **No Title 13 Data Displayed**</vt:lpstr>
      <vt:lpstr>“CA” change type – edges shapefile: correcting street name</vt:lpstr>
      <vt:lpstr>“C” action code – Address List: city style addresses – correcting ungeocoded records **No Title 13 Data Displayed**</vt:lpstr>
      <vt:lpstr>Acceptable updates and examples: “D” action code</vt:lpstr>
      <vt:lpstr>“D” action code</vt:lpstr>
      <vt:lpstr>“D” action code – Address List: city style addresses – deleting addresses **No Title 13 Data Displayed**</vt:lpstr>
      <vt:lpstr>“DL” change type – edges shapefile: deleting a street</vt:lpstr>
      <vt:lpstr>“D” and “A” action codes – Address List: city style addresses –incorrect apartment units **No Title 13 Data Displayed**</vt:lpstr>
      <vt:lpstr>“D” and “A” action codes – Address List: city style addresses – HU converted to multiunit **No Title 13 Data Displayed**</vt:lpstr>
      <vt:lpstr>Acceptable updates and examples: “J” action code</vt:lpstr>
      <vt:lpstr>“J” action code</vt:lpstr>
      <vt:lpstr>Acceptable updates and examples: “N” action code</vt:lpstr>
      <vt:lpstr>“N” action code</vt:lpstr>
      <vt:lpstr>Summary of Address List updates</vt:lpstr>
      <vt:lpstr>Summary of edges shapefile updates</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Digital/Digital Acceptable Updates Module</dc:title>
  <dc:creator>U.S. Census Bureau</dc:creator>
  <cp:lastModifiedBy>Meredith L Gillum (CENSUS/GEO FED)</cp:lastModifiedBy>
  <cp:revision>917</cp:revision>
  <cp:lastPrinted>2017-06-06T16:19:59Z</cp:lastPrinted>
  <dcterms:created xsi:type="dcterms:W3CDTF">2016-11-09T16:58:51Z</dcterms:created>
  <dcterms:modified xsi:type="dcterms:W3CDTF">2018-01-12T01:01:19Z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